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61" r:id="rId4"/>
    <p:sldId id="260" r:id="rId5"/>
    <p:sldId id="264" r:id="rId6"/>
    <p:sldId id="263" r:id="rId7"/>
    <p:sldId id="265" r:id="rId8"/>
    <p:sldId id="262" r:id="rId9"/>
    <p:sldId id="266" r:id="rId10"/>
    <p:sldId id="267" r:id="rId11"/>
    <p:sldId id="270" r:id="rId12"/>
    <p:sldId id="268" r:id="rId13"/>
    <p:sldId id="26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ebecca Haskell-Thomas" initials="RH" lastIdx="3" clrIdx="0">
    <p:extLst>
      <p:ext uri="{19B8F6BF-5375-455C-9EA6-DF929625EA0E}">
        <p15:presenceInfo xmlns:p15="http://schemas.microsoft.com/office/powerpoint/2012/main" userId="S-1-5-21-3425454635-3828302641-2994084863-1973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78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13" autoAdjust="0"/>
    <p:restoredTop sz="94660"/>
  </p:normalViewPr>
  <p:slideViewPr>
    <p:cSldViewPr snapToGrid="0">
      <p:cViewPr varScale="1">
        <p:scale>
          <a:sx n="88" d="100"/>
          <a:sy n="88" d="100"/>
        </p:scale>
        <p:origin x="317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7C6603-D56A-4828-81A8-4F0AD5927253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B4452C-682E-4489-89E3-9BBCD3FC2B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9934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4452C-682E-4489-89E3-9BBCD3FC2BF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0564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4452C-682E-4489-89E3-9BBCD3FC2BF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4316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4452C-682E-4489-89E3-9BBCD3FC2BF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5078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4452C-682E-4489-89E3-9BBCD3FC2BF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9163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4452C-682E-4489-89E3-9BBCD3FC2BF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1432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4452C-682E-4489-89E3-9BBCD3FC2BF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4940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4452C-682E-4489-89E3-9BBCD3FC2BF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1846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4452C-682E-4489-89E3-9BBCD3FC2BF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4023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4452C-682E-4489-89E3-9BBCD3FC2BF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7153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4452C-682E-4489-89E3-9BBCD3FC2BF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0397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4452C-682E-4489-89E3-9BBCD3FC2BF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0036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4452C-682E-4489-89E3-9BBCD3FC2BF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3663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4452C-682E-4489-89E3-9BBCD3FC2BF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596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FC7DD-A245-4598-A6A5-0B6B8931F2E1}" type="datetime1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For Personal Use Only | And Next Comes L | http://www.andnextcomesL.com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800CB-495F-4023-BE54-0C842E0F8F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074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ED566-3FE8-4D73-83F3-24A3030B8A95}" type="datetime1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For Personal Use Only | And Next Comes L | http://www.andnextcomesL.com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800CB-495F-4023-BE54-0C842E0F8F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636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9C2EB-F1E1-4C71-BDB0-C1441DEFE9BE}" type="datetime1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For Personal Use Only | And Next Comes L | http://www.andnextcomesL.com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800CB-495F-4023-BE54-0C842E0F8F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784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36BDA-6BB1-4C94-9F4E-132F6D16BE4E}" type="datetime1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For Personal Use Only | And Next Comes L | http://www.andnextcomesL.com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800CB-495F-4023-BE54-0C842E0F8F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306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DBDAC-DB0D-48CB-84A4-D3492695DCE3}" type="datetime1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For Personal Use Only | And Next Comes L | http://www.andnextcomesL.com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800CB-495F-4023-BE54-0C842E0F8F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7785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008A4-BC37-4C63-AA72-F2913C058428}" type="datetime1">
              <a:rPr lang="en-US" smtClean="0"/>
              <a:t>11/17/2021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For Personal Use Only | And Next Comes L | http://www.andnextcomesL.com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800CB-495F-4023-BE54-0C842E0F8F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311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89708-D525-4E02-9479-B3C3A9FDA5C7}" type="datetime1">
              <a:rPr lang="en-US" smtClean="0"/>
              <a:t>11/17/2021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For Personal Use Only | And Next Comes L | http://www.andnextcomesL.com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800CB-495F-4023-BE54-0C842E0F8F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5115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13629-75DE-4BE8-9373-7485CF33BD1A}" type="datetime1">
              <a:rPr lang="en-US" smtClean="0"/>
              <a:t>11/17/2021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For Personal Use Only | And Next Comes L | http://www.andnextcomesL.com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800CB-495F-4023-BE54-0C842E0F8F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72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2E1F2-A5E1-49AE-856B-45214AC0B989}" type="datetime1">
              <a:rPr lang="en-US" smtClean="0"/>
              <a:t>11/17/2021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For Personal Use Only | And Next Comes L | http://www.andnextcomesL.com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800CB-495F-4023-BE54-0C842E0F8F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5611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D26AB-07C2-46CA-B3A6-EC57FE35DA8C}" type="datetime1">
              <a:rPr lang="en-US" smtClean="0"/>
              <a:t>11/17/2021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For Personal Use Only | And Next Comes L | http://www.andnextcomesL.com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800CB-495F-4023-BE54-0C842E0F8F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8538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F1250-D27E-4EAE-908F-6E9667A687A7}" type="datetime1">
              <a:rPr lang="en-US" smtClean="0"/>
              <a:t>11/17/2021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For Personal Use Only | And Next Comes L | http://www.andnextcomesL.com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800CB-495F-4023-BE54-0C842E0F8F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596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7D13D3-4DCA-4366-ADE6-C9F4F760CD83}" type="datetime1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For Personal Use Only | And Next Comes L | http://www.andnextcomesL.com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800CB-495F-4023-BE54-0C842E0F8F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678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10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0.pn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0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10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10.png"/><Relationship Id="rId9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32964" y="5810931"/>
            <a:ext cx="9555623" cy="97053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7200" dirty="0" smtClean="0">
                <a:latin typeface="Muli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Social Story</a:t>
            </a:r>
            <a:endParaRPr lang="en-US" sz="7200" dirty="0">
              <a:latin typeface="Muli Black" panose="00000A00000000000000" pitchFamily="2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9971" y="6022069"/>
            <a:ext cx="2629593" cy="7220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101" y="531406"/>
            <a:ext cx="7782033" cy="51799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1" t="24001" r="381" b="16446"/>
          <a:stretch/>
        </p:blipFill>
        <p:spPr>
          <a:xfrm rot="20556896">
            <a:off x="-730938" y="11185"/>
            <a:ext cx="6858000" cy="40841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610" y="-87777"/>
            <a:ext cx="3671047" cy="36710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78" y="3792070"/>
            <a:ext cx="2886635" cy="2886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554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57304" y="5165642"/>
            <a:ext cx="6804212" cy="1325563"/>
          </a:xfrm>
        </p:spPr>
        <p:txBody>
          <a:bodyPr>
            <a:normAutofit/>
          </a:bodyPr>
          <a:lstStyle/>
          <a:p>
            <a:r>
              <a:rPr lang="en-US" sz="2000" dirty="0" smtClean="0">
                <a:latin typeface="Muli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Waiting </a:t>
            </a:r>
            <a:r>
              <a:rPr lang="en-US" sz="2000" dirty="0">
                <a:latin typeface="Muli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can be hard for everyone. </a:t>
            </a:r>
            <a:r>
              <a:rPr lang="en-US" sz="2000" dirty="0" smtClean="0">
                <a:latin typeface="Muli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You </a:t>
            </a:r>
            <a:r>
              <a:rPr lang="en-US" sz="2000" dirty="0">
                <a:latin typeface="Muli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can listen to your music (with headphones</a:t>
            </a:r>
            <a:r>
              <a:rPr lang="en-US" sz="2000" dirty="0" smtClean="0">
                <a:latin typeface="Muli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), read </a:t>
            </a:r>
            <a:r>
              <a:rPr lang="en-US" sz="2000" dirty="0">
                <a:latin typeface="Muli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your book, or talk to the person you came with to pass the time.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3817" y="107221"/>
            <a:ext cx="1923403" cy="5265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545" y="370517"/>
            <a:ext cx="3511730" cy="46547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310" y="2590331"/>
            <a:ext cx="3328654" cy="3328654"/>
          </a:xfrm>
          <a:prstGeom prst="rect">
            <a:avLst/>
          </a:prstGeom>
        </p:spPr>
      </p:pic>
      <p:sp>
        <p:nvSpPr>
          <p:cNvPr id="12" name="Oval Callout 11"/>
          <p:cNvSpPr/>
          <p:nvPr/>
        </p:nvSpPr>
        <p:spPr>
          <a:xfrm>
            <a:off x="627530" y="491644"/>
            <a:ext cx="3101787" cy="1588168"/>
          </a:xfrm>
          <a:prstGeom prst="wedgeEllipseCallout">
            <a:avLst>
              <a:gd name="adj1" fmla="val -15618"/>
              <a:gd name="adj2" fmla="val 82123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Title 3"/>
          <p:cNvSpPr txBox="1">
            <a:spLocks/>
          </p:cNvSpPr>
          <p:nvPr/>
        </p:nvSpPr>
        <p:spPr>
          <a:xfrm>
            <a:off x="839512" y="858853"/>
            <a:ext cx="2788023" cy="9841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 smtClean="0">
                <a:latin typeface="Muli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After your needle you will have to wait in the orange chairs for </a:t>
            </a:r>
            <a:br>
              <a:rPr lang="en-US" sz="2000" dirty="0" smtClean="0">
                <a:latin typeface="Muli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000" dirty="0" smtClean="0">
                <a:latin typeface="Muli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15 minutes.</a:t>
            </a:r>
            <a:endParaRPr lang="en-US" sz="2000" dirty="0">
              <a:latin typeface="Muli Black" panose="00000A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Oval Callout 12"/>
          <p:cNvSpPr/>
          <p:nvPr/>
        </p:nvSpPr>
        <p:spPr>
          <a:xfrm>
            <a:off x="3538980" y="1229629"/>
            <a:ext cx="2610907" cy="1426527"/>
          </a:xfrm>
          <a:prstGeom prst="wedgeEllipseCallout">
            <a:avLst>
              <a:gd name="adj1" fmla="val -25399"/>
              <a:gd name="adj2" fmla="val 67855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Title 3"/>
          <p:cNvSpPr txBox="1">
            <a:spLocks/>
          </p:cNvSpPr>
          <p:nvPr/>
        </p:nvSpPr>
        <p:spPr>
          <a:xfrm>
            <a:off x="3687641" y="1368528"/>
            <a:ext cx="2417153" cy="12218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 smtClean="0">
                <a:latin typeface="Muli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Someone will come and ask you how you are doing. </a:t>
            </a:r>
            <a:endParaRPr lang="en-US" sz="2000" dirty="0">
              <a:latin typeface="Muli Black" panose="00000A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589" y="2951749"/>
            <a:ext cx="2801471" cy="2801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9586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6569" y="5313248"/>
            <a:ext cx="5738949" cy="1325563"/>
          </a:xfrm>
        </p:spPr>
        <p:txBody>
          <a:bodyPr>
            <a:normAutofit/>
          </a:bodyPr>
          <a:lstStyle/>
          <a:p>
            <a:r>
              <a:rPr lang="en-US" sz="2000" dirty="0" smtClean="0">
                <a:latin typeface="Muli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They will tell you when it’s time to</a:t>
            </a:r>
            <a:br>
              <a:rPr lang="en-US" sz="2000" dirty="0" smtClean="0">
                <a:latin typeface="Muli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000" dirty="0" smtClean="0">
                <a:latin typeface="Muli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come back for a second needle in 8 weeks. You might have to line up again.</a:t>
            </a:r>
            <a:endParaRPr lang="en-US" sz="2000" dirty="0">
              <a:latin typeface="Muli Black" panose="00000A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3817" y="107221"/>
            <a:ext cx="1923403" cy="5265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388" y="107221"/>
            <a:ext cx="4310873" cy="5206027"/>
          </a:xfrm>
          <a:prstGeom prst="rect">
            <a:avLst/>
          </a:prstGeom>
        </p:spPr>
      </p:pic>
      <p:sp>
        <p:nvSpPr>
          <p:cNvPr id="10" name="Oval Callout 9"/>
          <p:cNvSpPr/>
          <p:nvPr/>
        </p:nvSpPr>
        <p:spPr>
          <a:xfrm>
            <a:off x="327865" y="248078"/>
            <a:ext cx="3459409" cy="1841980"/>
          </a:xfrm>
          <a:prstGeom prst="wedgeEllipseCallout">
            <a:avLst>
              <a:gd name="adj1" fmla="val 40771"/>
              <a:gd name="adj2" fmla="val 63684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Title 3"/>
          <p:cNvSpPr txBox="1">
            <a:spLocks/>
          </p:cNvSpPr>
          <p:nvPr/>
        </p:nvSpPr>
        <p:spPr>
          <a:xfrm>
            <a:off x="483216" y="545474"/>
            <a:ext cx="308491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 smtClean="0">
                <a:latin typeface="Muli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Time to go! After 15 minutes go to the check out desk </a:t>
            </a:r>
            <a:br>
              <a:rPr lang="en-US" sz="2000" dirty="0" smtClean="0">
                <a:latin typeface="Muli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000" dirty="0" smtClean="0">
                <a:latin typeface="Muli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and get a print out. </a:t>
            </a:r>
            <a:endParaRPr lang="en-US" sz="2000" dirty="0">
              <a:latin typeface="Muli Black" panose="00000A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90703" y="1871037"/>
            <a:ext cx="4506685" cy="4506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5417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85859" y="5190798"/>
            <a:ext cx="7208869" cy="1325563"/>
          </a:xfrm>
        </p:spPr>
        <p:txBody>
          <a:bodyPr>
            <a:normAutofit/>
          </a:bodyPr>
          <a:lstStyle/>
          <a:p>
            <a:r>
              <a:rPr lang="en-US" sz="2000" dirty="0" smtClean="0">
                <a:latin typeface="Muli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Follow the red exit sign to leave the building. </a:t>
            </a:r>
            <a:br>
              <a:rPr lang="en-US" sz="2000" dirty="0" smtClean="0">
                <a:latin typeface="Muli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000" dirty="0" smtClean="0">
                <a:latin typeface="Muli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You will be asked to sanitize your hands when leaving.</a:t>
            </a:r>
            <a:endParaRPr lang="en-US" sz="2000" dirty="0">
              <a:latin typeface="Muli Black" panose="00000A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3817" y="107221"/>
            <a:ext cx="1923403" cy="5265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036" y="49026"/>
            <a:ext cx="3601692" cy="48803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73" b="17460"/>
          <a:stretch/>
        </p:blipFill>
        <p:spPr>
          <a:xfrm rot="20592950">
            <a:off x="129058" y="254673"/>
            <a:ext cx="3640609" cy="2135825"/>
          </a:xfrm>
          <a:prstGeom prst="rect">
            <a:avLst/>
          </a:prstGeom>
        </p:spPr>
      </p:pic>
      <p:sp>
        <p:nvSpPr>
          <p:cNvPr id="10" name="Oval Callout 9"/>
          <p:cNvSpPr/>
          <p:nvPr/>
        </p:nvSpPr>
        <p:spPr>
          <a:xfrm>
            <a:off x="8865326" y="1001486"/>
            <a:ext cx="2650981" cy="1456696"/>
          </a:xfrm>
          <a:prstGeom prst="wedgeEllipseCallout">
            <a:avLst>
              <a:gd name="adj1" fmla="val 16872"/>
              <a:gd name="adj2" fmla="val 70959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Title 3"/>
          <p:cNvSpPr txBox="1">
            <a:spLocks/>
          </p:cNvSpPr>
          <p:nvPr/>
        </p:nvSpPr>
        <p:spPr>
          <a:xfrm>
            <a:off x="9135815" y="1383402"/>
            <a:ext cx="2110001" cy="7434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dirty="0" smtClean="0">
                <a:latin typeface="Muli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Great job today!</a:t>
            </a:r>
            <a:endParaRPr lang="en-US" sz="3000" dirty="0">
              <a:latin typeface="Muli Black" panose="00000A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737" y="2392185"/>
            <a:ext cx="2733117" cy="273311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4183" y="2598766"/>
            <a:ext cx="2408463" cy="24084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970" y="2643539"/>
            <a:ext cx="2535423" cy="253542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17370" y="2507138"/>
            <a:ext cx="2526135" cy="252613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6812" y="2870648"/>
            <a:ext cx="2254653" cy="225465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013" y="2934514"/>
            <a:ext cx="2072715" cy="207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2148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63381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>
                <a:latin typeface="Muli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How to use this social story:</a:t>
            </a:r>
            <a:br>
              <a:rPr lang="en-US" sz="3600" dirty="0" smtClean="0">
                <a:latin typeface="Muli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US" sz="3600" dirty="0">
              <a:latin typeface="Muli Black" panose="00000A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3817" y="107221"/>
            <a:ext cx="1923403" cy="526593"/>
          </a:xfrm>
          <a:prstGeom prst="rect">
            <a:avLst/>
          </a:prstGeom>
        </p:spPr>
      </p:pic>
      <p:sp>
        <p:nvSpPr>
          <p:cNvPr id="8" name="Title 3"/>
          <p:cNvSpPr txBox="1">
            <a:spLocks/>
          </p:cNvSpPr>
          <p:nvPr/>
        </p:nvSpPr>
        <p:spPr>
          <a:xfrm>
            <a:off x="914400" y="1733624"/>
            <a:ext cx="10515600" cy="3859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latin typeface="Muli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This social story is available for download as a </a:t>
            </a:r>
            <a:r>
              <a:rPr lang="en-US" sz="2400" smtClean="0">
                <a:latin typeface="Muli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Powerpoint </a:t>
            </a:r>
            <a:r>
              <a:rPr lang="en-US" sz="2400" dirty="0" smtClean="0">
                <a:latin typeface="Muli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document and is designed to be adapted and personalized as caregivers see fit to match the needs and literacy levels of the individual it is written for.</a:t>
            </a:r>
          </a:p>
          <a:p>
            <a:endParaRPr lang="en-US" sz="2400" dirty="0">
              <a:latin typeface="Muli Black" panose="00000A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400" dirty="0" smtClean="0">
                <a:latin typeface="Muli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The procedures outlined in the social story are general in nature and may shift or adapt depending on clinic dates and time of day.</a:t>
            </a:r>
          </a:p>
          <a:p>
            <a:endParaRPr lang="en-US" sz="2400" dirty="0">
              <a:latin typeface="Muli Black" panose="00000A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400" dirty="0" smtClean="0">
                <a:latin typeface="Muli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Should you require additional supports please instruct a volunteer on arrival or during the booking process and we will do whatever we can to ensure your visit is a successful one.</a:t>
            </a:r>
            <a:br>
              <a:rPr lang="en-US" sz="2400" dirty="0" smtClean="0">
                <a:latin typeface="Muli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US" sz="2400" dirty="0">
              <a:latin typeface="Muli Black" panose="00000A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82287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614" y="4518218"/>
            <a:ext cx="1781984" cy="21983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4300" y="1376497"/>
            <a:ext cx="5309685" cy="28930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272" y="4770215"/>
            <a:ext cx="1465625" cy="2075596"/>
          </a:xfrm>
          <a:prstGeom prst="rect">
            <a:avLst/>
          </a:prstGeom>
        </p:spPr>
      </p:pic>
      <p:sp>
        <p:nvSpPr>
          <p:cNvPr id="15" name="Oval Callout 14"/>
          <p:cNvSpPr/>
          <p:nvPr/>
        </p:nvSpPr>
        <p:spPr>
          <a:xfrm>
            <a:off x="8547219" y="3931012"/>
            <a:ext cx="2931213" cy="1896881"/>
          </a:xfrm>
          <a:prstGeom prst="wedgeEllipseCallout">
            <a:avLst>
              <a:gd name="adj1" fmla="val -61318"/>
              <a:gd name="adj2" fmla="val 1286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709" y="4881731"/>
            <a:ext cx="1457460" cy="185256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55199" y="99690"/>
            <a:ext cx="2161309" cy="5917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673" y="691417"/>
            <a:ext cx="3789457" cy="4263203"/>
          </a:xfrm>
          <a:prstGeom prst="rect">
            <a:avLst/>
          </a:prstGeom>
        </p:spPr>
      </p:pic>
      <p:sp>
        <p:nvSpPr>
          <p:cNvPr id="11" name="Title 3"/>
          <p:cNvSpPr txBox="1">
            <a:spLocks/>
          </p:cNvSpPr>
          <p:nvPr/>
        </p:nvSpPr>
        <p:spPr>
          <a:xfrm>
            <a:off x="8780461" y="4291838"/>
            <a:ext cx="259575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 smtClean="0">
                <a:latin typeface="Muli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You should wear a mask and sanitize your hands as you enter.</a:t>
            </a:r>
            <a:endParaRPr lang="en-US" sz="2000" dirty="0">
              <a:latin typeface="Muli Black" panose="00000A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Oval Callout 6"/>
          <p:cNvSpPr/>
          <p:nvPr/>
        </p:nvSpPr>
        <p:spPr>
          <a:xfrm rot="20406324">
            <a:off x="241739" y="3130345"/>
            <a:ext cx="2612638" cy="1696113"/>
          </a:xfrm>
          <a:prstGeom prst="wedgeEllipseCallou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Title 3"/>
          <p:cNvSpPr txBox="1">
            <a:spLocks/>
          </p:cNvSpPr>
          <p:nvPr/>
        </p:nvSpPr>
        <p:spPr>
          <a:xfrm rot="20406324">
            <a:off x="349231" y="3500895"/>
            <a:ext cx="239765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 smtClean="0">
                <a:latin typeface="Muli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Welcome to the Bradley Centre! </a:t>
            </a:r>
            <a:br>
              <a:rPr lang="en-US" sz="2000" dirty="0" smtClean="0">
                <a:latin typeface="Muli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000" dirty="0" smtClean="0">
                <a:latin typeface="Muli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This is the main </a:t>
            </a:r>
          </a:p>
          <a:p>
            <a:pPr algn="ctr"/>
            <a:r>
              <a:rPr lang="en-US" sz="2000" dirty="0" smtClean="0">
                <a:latin typeface="Muli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door.</a:t>
            </a:r>
            <a:br>
              <a:rPr lang="en-US" sz="2000" dirty="0" smtClean="0">
                <a:latin typeface="Muli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US" sz="2000" dirty="0">
              <a:latin typeface="Muli Black" panose="00000A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Oval Callout 12"/>
          <p:cNvSpPr/>
          <p:nvPr/>
        </p:nvSpPr>
        <p:spPr>
          <a:xfrm>
            <a:off x="4779088" y="3801035"/>
            <a:ext cx="1907006" cy="1757042"/>
          </a:xfrm>
          <a:prstGeom prst="wedgeEllipseCallout">
            <a:avLst>
              <a:gd name="adj1" fmla="val -58561"/>
              <a:gd name="adj2" fmla="val 24803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878164" y="3978402"/>
            <a:ext cx="1807930" cy="1325563"/>
          </a:xfrm>
        </p:spPr>
        <p:txBody>
          <a:bodyPr>
            <a:normAutofit/>
          </a:bodyPr>
          <a:lstStyle/>
          <a:p>
            <a:pPr algn="ctr"/>
            <a:r>
              <a:rPr lang="en-US" sz="2000" dirty="0" smtClean="0">
                <a:latin typeface="Muli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Get in line and enter when it is </a:t>
            </a:r>
            <a:br>
              <a:rPr lang="en-US" sz="2000" dirty="0" smtClean="0">
                <a:latin typeface="Muli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000" dirty="0" smtClean="0">
                <a:latin typeface="Muli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your turn.</a:t>
            </a:r>
            <a:endParaRPr lang="en-US" sz="2000" dirty="0">
              <a:latin typeface="Muli Black" panose="00000A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74431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1190" y="3200393"/>
            <a:ext cx="2452283" cy="33787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91" y="3035330"/>
            <a:ext cx="2185436" cy="354382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52648" y="5501426"/>
            <a:ext cx="5294571" cy="1325563"/>
          </a:xfrm>
        </p:spPr>
        <p:txBody>
          <a:bodyPr>
            <a:normAutofit/>
          </a:bodyPr>
          <a:lstStyle/>
          <a:p>
            <a:r>
              <a:rPr lang="en-US" sz="1800" dirty="0" smtClean="0">
                <a:latin typeface="Muli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This area could be busy and loud at times</a:t>
            </a:r>
            <a:r>
              <a:rPr lang="en-US" sz="1800" dirty="0">
                <a:latin typeface="Muli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1800" dirty="0" smtClean="0">
                <a:latin typeface="Muli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It’s </a:t>
            </a:r>
            <a:r>
              <a:rPr lang="en-US" sz="1800" dirty="0">
                <a:latin typeface="Muli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exciting so many people are here to get </a:t>
            </a:r>
            <a:r>
              <a:rPr lang="en-US" sz="1800" dirty="0" smtClean="0">
                <a:latin typeface="Muli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vaccinated!</a:t>
            </a:r>
            <a:endParaRPr lang="en-US" sz="1800" dirty="0">
              <a:latin typeface="Muli Black" panose="00000A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2072" y="61039"/>
            <a:ext cx="2246675" cy="6150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0" t="1751" r="438" b="19057"/>
          <a:stretch/>
        </p:blipFill>
        <p:spPr>
          <a:xfrm>
            <a:off x="3759201" y="246773"/>
            <a:ext cx="4128654" cy="525465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606990" y="483172"/>
            <a:ext cx="1191776" cy="992353"/>
          </a:xfrm>
          <a:prstGeom prst="rect">
            <a:avLst/>
          </a:prstGeom>
          <a:solidFill>
            <a:schemeClr val="bg1"/>
          </a:solidFill>
          <a:ln w="57150">
            <a:solidFill>
              <a:srgbClr val="4178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4178AE"/>
                </a:solidFill>
                <a:latin typeface="Muli Black" panose="00000A00000000000000" pitchFamily="2" charset="0"/>
              </a:rPr>
              <a:t>Check In</a:t>
            </a:r>
          </a:p>
        </p:txBody>
      </p:sp>
      <p:sp>
        <p:nvSpPr>
          <p:cNvPr id="10" name="Oval Callout 9"/>
          <p:cNvSpPr/>
          <p:nvPr/>
        </p:nvSpPr>
        <p:spPr>
          <a:xfrm>
            <a:off x="652591" y="979349"/>
            <a:ext cx="2612638" cy="1696113"/>
          </a:xfrm>
          <a:prstGeom prst="wedgeEllipseCallout">
            <a:avLst>
              <a:gd name="adj1" fmla="val -15230"/>
              <a:gd name="adj2" fmla="val 84659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Oval Callout 10"/>
          <p:cNvSpPr/>
          <p:nvPr/>
        </p:nvSpPr>
        <p:spPr>
          <a:xfrm>
            <a:off x="8036781" y="1182624"/>
            <a:ext cx="3230159" cy="1896881"/>
          </a:xfrm>
          <a:prstGeom prst="wedgeEllipseCallout">
            <a:avLst>
              <a:gd name="adj1" fmla="val 22308"/>
              <a:gd name="adj2" fmla="val 64374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Title 3"/>
          <p:cNvSpPr txBox="1">
            <a:spLocks/>
          </p:cNvSpPr>
          <p:nvPr/>
        </p:nvSpPr>
        <p:spPr>
          <a:xfrm>
            <a:off x="777967" y="1309107"/>
            <a:ext cx="2487262" cy="1190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dirty="0" smtClean="0">
                <a:latin typeface="Muli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You will stand in line to be greeted by a volunteer in a blue vest.</a:t>
            </a:r>
            <a:endParaRPr lang="en-US" sz="1800" dirty="0">
              <a:latin typeface="Muli Black" panose="00000A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Title 3"/>
          <p:cNvSpPr txBox="1">
            <a:spLocks/>
          </p:cNvSpPr>
          <p:nvPr/>
        </p:nvSpPr>
        <p:spPr>
          <a:xfrm>
            <a:off x="8194114" y="1666920"/>
            <a:ext cx="291549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dirty="0" smtClean="0">
                <a:latin typeface="Muli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They will send you to the check in desk where a worker will ask you some questions.</a:t>
            </a:r>
            <a:br>
              <a:rPr lang="en-US" sz="1800" dirty="0" smtClean="0">
                <a:latin typeface="Muli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US" sz="1800" dirty="0">
              <a:latin typeface="Muli Black" panose="00000A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1353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39789" y="5705066"/>
            <a:ext cx="8552328" cy="1325563"/>
          </a:xfrm>
        </p:spPr>
        <p:txBody>
          <a:bodyPr>
            <a:normAutofit/>
          </a:bodyPr>
          <a:lstStyle/>
          <a:p>
            <a:r>
              <a:rPr lang="en-US" sz="2000" dirty="0" smtClean="0">
                <a:latin typeface="Muli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They will ask you questions and scan your health card.</a:t>
            </a:r>
            <a:endParaRPr lang="en-US" sz="2000" dirty="0">
              <a:latin typeface="Muli Black" panose="00000A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3817" y="107221"/>
            <a:ext cx="1923403" cy="5265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02" y="1016541"/>
            <a:ext cx="2851779" cy="37698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8028" y="1016542"/>
            <a:ext cx="2822743" cy="37698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30"/>
          <a:stretch/>
        </p:blipFill>
        <p:spPr>
          <a:xfrm>
            <a:off x="3358995" y="1016541"/>
            <a:ext cx="5602013" cy="37698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06" y="4855989"/>
            <a:ext cx="1318314" cy="1930023"/>
          </a:xfrm>
          <a:prstGeom prst="rect">
            <a:avLst/>
          </a:prstGeom>
        </p:spPr>
      </p:pic>
      <p:sp>
        <p:nvSpPr>
          <p:cNvPr id="10" name="Oval Callout 9"/>
          <p:cNvSpPr/>
          <p:nvPr/>
        </p:nvSpPr>
        <p:spPr>
          <a:xfrm>
            <a:off x="1979615" y="4034118"/>
            <a:ext cx="2977339" cy="1511883"/>
          </a:xfrm>
          <a:prstGeom prst="wedgeEllipseCallout">
            <a:avLst>
              <a:gd name="adj1" fmla="val -59028"/>
              <a:gd name="adj2" fmla="val 32522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Title 3"/>
          <p:cNvSpPr txBox="1">
            <a:spLocks/>
          </p:cNvSpPr>
          <p:nvPr/>
        </p:nvSpPr>
        <p:spPr>
          <a:xfrm>
            <a:off x="2136216" y="4299970"/>
            <a:ext cx="268941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 smtClean="0">
                <a:latin typeface="Muli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Next, you will enter the lineup for the registration desks. </a:t>
            </a:r>
            <a:br>
              <a:rPr lang="en-US" sz="2000" dirty="0" smtClean="0">
                <a:latin typeface="Muli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US" sz="2000" dirty="0">
              <a:latin typeface="Muli Black" panose="00000A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Oval Callout 13"/>
          <p:cNvSpPr/>
          <p:nvPr/>
        </p:nvSpPr>
        <p:spPr>
          <a:xfrm>
            <a:off x="6275957" y="3989295"/>
            <a:ext cx="3325826" cy="1540626"/>
          </a:xfrm>
          <a:prstGeom prst="wedgeEllipseCallout">
            <a:avLst>
              <a:gd name="adj1" fmla="val 50271"/>
              <a:gd name="adj2" fmla="val 455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Title 3"/>
          <p:cNvSpPr txBox="1">
            <a:spLocks/>
          </p:cNvSpPr>
          <p:nvPr/>
        </p:nvSpPr>
        <p:spPr>
          <a:xfrm>
            <a:off x="6410124" y="4301186"/>
            <a:ext cx="305749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 smtClean="0">
                <a:latin typeface="Muli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When it is your turn, a volunteer will tell you what desk to go to. </a:t>
            </a:r>
            <a:br>
              <a:rPr lang="en-US" sz="2000" dirty="0" smtClean="0">
                <a:latin typeface="Muli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US" sz="2000" dirty="0">
              <a:latin typeface="Muli Black" panose="00000A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933" y="4945494"/>
            <a:ext cx="1753351" cy="1753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9371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01666" y="5140500"/>
            <a:ext cx="1254356" cy="167203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886" y="5193575"/>
            <a:ext cx="1305305" cy="15658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75" y="4969354"/>
            <a:ext cx="1408324" cy="179010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13817" y="107221"/>
            <a:ext cx="1923403" cy="5265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19" y="839607"/>
            <a:ext cx="3440386" cy="41463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08" y="822958"/>
            <a:ext cx="6905296" cy="4146396"/>
          </a:xfrm>
          <a:prstGeom prst="rect">
            <a:avLst/>
          </a:prstGeom>
        </p:spPr>
      </p:pic>
      <p:sp>
        <p:nvSpPr>
          <p:cNvPr id="10" name="Oval Callout 9"/>
          <p:cNvSpPr/>
          <p:nvPr/>
        </p:nvSpPr>
        <p:spPr>
          <a:xfrm>
            <a:off x="9318171" y="3704590"/>
            <a:ext cx="2493994" cy="1795550"/>
          </a:xfrm>
          <a:prstGeom prst="wedgeEllipseCallout">
            <a:avLst>
              <a:gd name="adj1" fmla="val -45954"/>
              <a:gd name="adj2" fmla="val 4487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Oval Callout 10"/>
          <p:cNvSpPr/>
          <p:nvPr/>
        </p:nvSpPr>
        <p:spPr>
          <a:xfrm>
            <a:off x="4109282" y="3954454"/>
            <a:ext cx="2931213" cy="1550062"/>
          </a:xfrm>
          <a:prstGeom prst="wedgeEllipseCallout">
            <a:avLst>
              <a:gd name="adj1" fmla="val 34644"/>
              <a:gd name="adj2" fmla="val 57806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Oval Callout 11"/>
          <p:cNvSpPr/>
          <p:nvPr/>
        </p:nvSpPr>
        <p:spPr>
          <a:xfrm>
            <a:off x="1333299" y="4185781"/>
            <a:ext cx="2931213" cy="1241375"/>
          </a:xfrm>
          <a:prstGeom prst="wedgeEllipseCallout">
            <a:avLst>
              <a:gd name="adj1" fmla="val -38144"/>
              <a:gd name="adj2" fmla="val 57852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Title 3"/>
          <p:cNvSpPr txBox="1">
            <a:spLocks/>
          </p:cNvSpPr>
          <p:nvPr/>
        </p:nvSpPr>
        <p:spPr>
          <a:xfrm>
            <a:off x="9418310" y="3704589"/>
            <a:ext cx="2393854" cy="15988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 smtClean="0">
                <a:latin typeface="Muli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sz="2000" dirty="0" smtClean="0">
                <a:latin typeface="Muli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000" dirty="0" smtClean="0">
                <a:latin typeface="Muli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There are 10 tables in total. You will have to walk across the large room.</a:t>
            </a:r>
            <a:endParaRPr lang="en-US" sz="2000" dirty="0">
              <a:latin typeface="Muli Black" panose="00000A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Title 3"/>
          <p:cNvSpPr txBox="1">
            <a:spLocks/>
          </p:cNvSpPr>
          <p:nvPr/>
        </p:nvSpPr>
        <p:spPr>
          <a:xfrm>
            <a:off x="1748044" y="4392978"/>
            <a:ext cx="2303545" cy="856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 smtClean="0">
                <a:latin typeface="Muli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It is now time to get vaccinated! </a:t>
            </a:r>
            <a:endParaRPr lang="en-US" sz="2000" dirty="0">
              <a:latin typeface="Muli Black" panose="00000A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187768" y="4235199"/>
            <a:ext cx="2671279" cy="101969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000" dirty="0" smtClean="0">
                <a:latin typeface="Muli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 volunteer will direct you to one of the tables when it is your turn. </a:t>
            </a:r>
            <a:endParaRPr lang="en-US" sz="2000" dirty="0">
              <a:latin typeface="Muli Black" panose="00000A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8959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94855" flipH="1">
            <a:off x="1330512" y="1520455"/>
            <a:ext cx="3198735" cy="2639568"/>
          </a:xfrm>
          <a:prstGeom prst="rect">
            <a:avLst/>
          </a:prstGeom>
        </p:spPr>
      </p:pic>
      <p:sp>
        <p:nvSpPr>
          <p:cNvPr id="15" name="Oval Callout 14"/>
          <p:cNvSpPr/>
          <p:nvPr/>
        </p:nvSpPr>
        <p:spPr>
          <a:xfrm>
            <a:off x="8699864" y="2840239"/>
            <a:ext cx="2988724" cy="1673459"/>
          </a:xfrm>
          <a:prstGeom prst="wedgeEllipseCallout">
            <a:avLst>
              <a:gd name="adj1" fmla="val -35829"/>
              <a:gd name="adj2" fmla="val 52999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573241" y="3014186"/>
            <a:ext cx="3241969" cy="1325563"/>
          </a:xfrm>
        </p:spPr>
        <p:txBody>
          <a:bodyPr>
            <a:normAutofit/>
          </a:bodyPr>
          <a:lstStyle/>
          <a:p>
            <a:pPr algn="ctr"/>
            <a:r>
              <a:rPr lang="en-US" sz="2000" dirty="0" smtClean="0">
                <a:latin typeface="Muli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They will ask you questions about how you are feeling.</a:t>
            </a:r>
            <a:endParaRPr lang="en-US" sz="2000" dirty="0">
              <a:latin typeface="Muli Black" panose="00000A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3817" y="107221"/>
            <a:ext cx="1923403" cy="5265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074" y="137224"/>
            <a:ext cx="3787865" cy="5082452"/>
          </a:xfrm>
          <a:prstGeom prst="rect">
            <a:avLst/>
          </a:prstGeom>
        </p:spPr>
      </p:pic>
      <p:sp>
        <p:nvSpPr>
          <p:cNvPr id="8" name="Oval Callout 7"/>
          <p:cNvSpPr/>
          <p:nvPr/>
        </p:nvSpPr>
        <p:spPr>
          <a:xfrm>
            <a:off x="6245076" y="633814"/>
            <a:ext cx="2454788" cy="1241375"/>
          </a:xfrm>
          <a:prstGeom prst="wedgeEllipseCallout">
            <a:avLst>
              <a:gd name="adj1" fmla="val -60130"/>
              <a:gd name="adj2" fmla="val -2001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Title 3"/>
          <p:cNvSpPr txBox="1">
            <a:spLocks/>
          </p:cNvSpPr>
          <p:nvPr/>
        </p:nvSpPr>
        <p:spPr>
          <a:xfrm>
            <a:off x="6445845" y="562231"/>
            <a:ext cx="2053249" cy="12065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 smtClean="0">
                <a:latin typeface="Muli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Hello! </a:t>
            </a:r>
          </a:p>
          <a:p>
            <a:pPr algn="ctr"/>
            <a:r>
              <a:rPr lang="en-US" sz="2000" dirty="0" smtClean="0">
                <a:latin typeface="Muli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How are you feeling today? </a:t>
            </a:r>
            <a:endParaRPr lang="en-US" sz="2000" dirty="0">
              <a:latin typeface="Muli Black" panose="00000A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Oval Callout 10"/>
          <p:cNvSpPr/>
          <p:nvPr/>
        </p:nvSpPr>
        <p:spPr>
          <a:xfrm>
            <a:off x="267790" y="184626"/>
            <a:ext cx="3209307" cy="1597620"/>
          </a:xfrm>
          <a:prstGeom prst="wedgeEllipseCallout">
            <a:avLst>
              <a:gd name="adj1" fmla="val 30830"/>
              <a:gd name="adj2" fmla="val 61986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Title 3"/>
          <p:cNvSpPr txBox="1">
            <a:spLocks/>
          </p:cNvSpPr>
          <p:nvPr/>
        </p:nvSpPr>
        <p:spPr>
          <a:xfrm>
            <a:off x="492033" y="280545"/>
            <a:ext cx="2758048" cy="11988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 smtClean="0">
                <a:latin typeface="Muli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 nurse or paramedic will welcome you and ask you to sit down. </a:t>
            </a:r>
            <a:endParaRPr lang="en-US" sz="2000" dirty="0">
              <a:latin typeface="Muli Black" panose="00000A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Oval Callout 12"/>
          <p:cNvSpPr/>
          <p:nvPr/>
        </p:nvSpPr>
        <p:spPr>
          <a:xfrm>
            <a:off x="138427" y="3627490"/>
            <a:ext cx="3940629" cy="1772443"/>
          </a:xfrm>
          <a:prstGeom prst="wedgeEllipseCallout">
            <a:avLst>
              <a:gd name="adj1" fmla="val 31309"/>
              <a:gd name="adj2" fmla="val 61495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Title 3"/>
          <p:cNvSpPr txBox="1">
            <a:spLocks/>
          </p:cNvSpPr>
          <p:nvPr/>
        </p:nvSpPr>
        <p:spPr>
          <a:xfrm>
            <a:off x="470392" y="3850929"/>
            <a:ext cx="327669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 smtClean="0">
                <a:latin typeface="Muli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They may be wearing a black vest, or even a uniform. Many will wear masks and face shields.</a:t>
            </a:r>
            <a:endParaRPr lang="en-US" sz="2000" dirty="0">
              <a:latin typeface="Muli Black" panose="00000A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160" y="4180140"/>
            <a:ext cx="2560657" cy="256065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057" y="4292002"/>
            <a:ext cx="2523074" cy="252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6021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143" y="1385785"/>
            <a:ext cx="1880257" cy="23899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2354" t="13818" r="4666"/>
          <a:stretch/>
        </p:blipFill>
        <p:spPr>
          <a:xfrm>
            <a:off x="2055223" y="2351313"/>
            <a:ext cx="7524206" cy="3013165"/>
          </a:xfrm>
          <a:prstGeom prst="rect">
            <a:avLst/>
          </a:prstGeom>
        </p:spPr>
      </p:pic>
      <p:sp>
        <p:nvSpPr>
          <p:cNvPr id="11" name="Oval Callout 10"/>
          <p:cNvSpPr/>
          <p:nvPr/>
        </p:nvSpPr>
        <p:spPr>
          <a:xfrm>
            <a:off x="5929402" y="332071"/>
            <a:ext cx="3867741" cy="1316522"/>
          </a:xfrm>
          <a:prstGeom prst="wedgeEllipseCallout">
            <a:avLst>
              <a:gd name="adj1" fmla="val 52896"/>
              <a:gd name="adj2" fmla="val 47813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Oval Callout 11"/>
          <p:cNvSpPr/>
          <p:nvPr/>
        </p:nvSpPr>
        <p:spPr>
          <a:xfrm>
            <a:off x="2130213" y="544137"/>
            <a:ext cx="2561431" cy="1100891"/>
          </a:xfrm>
          <a:prstGeom prst="wedgeEllipseCallout">
            <a:avLst>
              <a:gd name="adj1" fmla="val -57567"/>
              <a:gd name="adj2" fmla="val 47813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61631" y="222043"/>
            <a:ext cx="2698565" cy="1662280"/>
          </a:xfrm>
        </p:spPr>
        <p:txBody>
          <a:bodyPr>
            <a:normAutofit/>
          </a:bodyPr>
          <a:lstStyle/>
          <a:p>
            <a:pPr algn="ctr"/>
            <a:r>
              <a:rPr lang="en-US" sz="2000" dirty="0" smtClean="0">
                <a:latin typeface="Muli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It</a:t>
            </a:r>
            <a:r>
              <a:rPr lang="en-US" sz="2000" dirty="0">
                <a:latin typeface="Muli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smtClean="0">
                <a:latin typeface="Muli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is ok to feel scared or nervous. </a:t>
            </a:r>
            <a:endParaRPr lang="en-US" sz="2000" dirty="0">
              <a:latin typeface="Muli Black" panose="00000A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13817" y="107221"/>
            <a:ext cx="1923403" cy="526593"/>
          </a:xfrm>
          <a:prstGeom prst="rect">
            <a:avLst/>
          </a:prstGeom>
        </p:spPr>
      </p:pic>
      <p:sp>
        <p:nvSpPr>
          <p:cNvPr id="8" name="Title 3"/>
          <p:cNvSpPr txBox="1">
            <a:spLocks/>
          </p:cNvSpPr>
          <p:nvPr/>
        </p:nvSpPr>
        <p:spPr>
          <a:xfrm>
            <a:off x="1527560" y="5380283"/>
            <a:ext cx="8586257" cy="1150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smtClean="0">
                <a:latin typeface="Muli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You can distract yourself by reading a book, listening to music </a:t>
            </a:r>
            <a:br>
              <a:rPr lang="en-US" sz="2000" dirty="0" smtClean="0">
                <a:latin typeface="Muli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000" dirty="0" smtClean="0">
                <a:latin typeface="Muli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or by closing your eyes and taking deep breaths. It may help to look away from the nurse when you are getting your </a:t>
            </a:r>
            <a:r>
              <a:rPr lang="en-US" sz="2000" dirty="0" smtClean="0">
                <a:latin typeface="Muli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vaccine.</a:t>
            </a:r>
            <a:endParaRPr lang="en-US" sz="2000" dirty="0">
              <a:latin typeface="Muli Black" panose="00000A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itle 3"/>
          <p:cNvSpPr txBox="1">
            <a:spLocks/>
          </p:cNvSpPr>
          <p:nvPr/>
        </p:nvSpPr>
        <p:spPr>
          <a:xfrm>
            <a:off x="6283234" y="467013"/>
            <a:ext cx="3361508" cy="12551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 smtClean="0">
                <a:latin typeface="Muli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You can tell the nurse or paramedic and they can help you.</a:t>
            </a:r>
            <a:endParaRPr lang="en-US" sz="2000" dirty="0">
              <a:latin typeface="Muli Black" panose="00000A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74" y="1039789"/>
            <a:ext cx="2403332" cy="240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8845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3817" y="107221"/>
            <a:ext cx="1923403" cy="5265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033" y="872647"/>
            <a:ext cx="4498345" cy="37479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2" t="24015" r="11425" b="-642"/>
          <a:stretch/>
        </p:blipFill>
        <p:spPr>
          <a:xfrm>
            <a:off x="6265950" y="872647"/>
            <a:ext cx="4360530" cy="3747959"/>
          </a:xfrm>
          <a:prstGeom prst="rect">
            <a:avLst/>
          </a:prstGeom>
        </p:spPr>
      </p:pic>
      <p:sp>
        <p:nvSpPr>
          <p:cNvPr id="12" name="Oval Callout 11"/>
          <p:cNvSpPr/>
          <p:nvPr/>
        </p:nvSpPr>
        <p:spPr>
          <a:xfrm>
            <a:off x="2523192" y="4271402"/>
            <a:ext cx="3187881" cy="1763635"/>
          </a:xfrm>
          <a:prstGeom prst="wedgeEllipseCallout">
            <a:avLst>
              <a:gd name="adj1" fmla="val -62211"/>
              <a:gd name="adj2" fmla="val -12923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Title 3"/>
          <p:cNvSpPr txBox="1">
            <a:spLocks/>
          </p:cNvSpPr>
          <p:nvPr/>
        </p:nvSpPr>
        <p:spPr>
          <a:xfrm>
            <a:off x="2810009" y="4490437"/>
            <a:ext cx="27064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 smtClean="0">
                <a:latin typeface="Muli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The needle goes into your arm. </a:t>
            </a:r>
            <a:br>
              <a:rPr lang="en-US" sz="2000" dirty="0" smtClean="0">
                <a:latin typeface="Muli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000" dirty="0" smtClean="0">
                <a:latin typeface="Muli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You will need to roll up your sleeve.</a:t>
            </a:r>
            <a:endParaRPr lang="en-US" sz="2000" dirty="0">
              <a:latin typeface="Muli Black" panose="00000A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Oval Callout 12"/>
          <p:cNvSpPr/>
          <p:nvPr/>
        </p:nvSpPr>
        <p:spPr>
          <a:xfrm>
            <a:off x="6339294" y="4271402"/>
            <a:ext cx="3187881" cy="1763635"/>
          </a:xfrm>
          <a:prstGeom prst="wedgeEllipseCallout">
            <a:avLst>
              <a:gd name="adj1" fmla="val 62084"/>
              <a:gd name="adj2" fmla="val -19342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629151" y="4490439"/>
            <a:ext cx="2608169" cy="1325563"/>
          </a:xfrm>
        </p:spPr>
        <p:txBody>
          <a:bodyPr>
            <a:normAutofit/>
          </a:bodyPr>
          <a:lstStyle/>
          <a:p>
            <a:pPr algn="ctr"/>
            <a:r>
              <a:rPr lang="en-US" sz="2000" dirty="0" smtClean="0">
                <a:latin typeface="Muli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 cold wet wipe will clean your</a:t>
            </a:r>
            <a:br>
              <a:rPr lang="en-US" sz="2000" dirty="0" smtClean="0">
                <a:latin typeface="Muli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000" dirty="0" smtClean="0">
                <a:latin typeface="Muli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arm before you get your needle.</a:t>
            </a:r>
            <a:endParaRPr lang="en-US" sz="2000" dirty="0">
              <a:latin typeface="Muli Black" panose="00000A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" y="4076230"/>
            <a:ext cx="2781770" cy="27817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914" y="4164181"/>
            <a:ext cx="2693819" cy="26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1583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943" y="853849"/>
            <a:ext cx="4459210" cy="3286805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8734698" y="3851626"/>
            <a:ext cx="1898934" cy="1039829"/>
          </a:xfrm>
          <a:prstGeom prst="wedgeEllipseCallout">
            <a:avLst>
              <a:gd name="adj1" fmla="val 51184"/>
              <a:gd name="adj2" fmla="val 39966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3817" y="107221"/>
            <a:ext cx="1923403" cy="5265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" r="1"/>
          <a:stretch/>
        </p:blipFill>
        <p:spPr>
          <a:xfrm>
            <a:off x="609600" y="413213"/>
            <a:ext cx="4154882" cy="3458965"/>
          </a:xfrm>
          <a:prstGeom prst="rect">
            <a:avLst/>
          </a:prstGeom>
        </p:spPr>
      </p:pic>
      <p:sp>
        <p:nvSpPr>
          <p:cNvPr id="11" name="Oval Callout 10"/>
          <p:cNvSpPr/>
          <p:nvPr/>
        </p:nvSpPr>
        <p:spPr>
          <a:xfrm>
            <a:off x="2147653" y="3294447"/>
            <a:ext cx="3484711" cy="1928740"/>
          </a:xfrm>
          <a:prstGeom prst="wedgeEllipseCallout">
            <a:avLst>
              <a:gd name="adj1" fmla="val -60355"/>
              <a:gd name="adj2" fmla="val 19938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Title 3"/>
          <p:cNvSpPr txBox="1">
            <a:spLocks/>
          </p:cNvSpPr>
          <p:nvPr/>
        </p:nvSpPr>
        <p:spPr>
          <a:xfrm>
            <a:off x="2365342" y="3592879"/>
            <a:ext cx="304933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 smtClean="0">
                <a:latin typeface="Muli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You may feel a pinch getting the needle. It will only last a few</a:t>
            </a:r>
          </a:p>
          <a:p>
            <a:pPr algn="ctr"/>
            <a:r>
              <a:rPr lang="en-US" sz="2000" dirty="0" smtClean="0">
                <a:latin typeface="Muli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seconds. </a:t>
            </a:r>
          </a:p>
          <a:p>
            <a:pPr algn="ctr"/>
            <a:r>
              <a:rPr lang="en-US" sz="2000" dirty="0" smtClean="0">
                <a:latin typeface="Muli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Remember to sit still.</a:t>
            </a:r>
            <a:endParaRPr lang="en-US" sz="2000" dirty="0">
              <a:latin typeface="Muli Black" panose="00000A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457" y="4018142"/>
            <a:ext cx="2839858" cy="283985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76" b="16485"/>
          <a:stretch/>
        </p:blipFill>
        <p:spPr>
          <a:xfrm rot="20365012">
            <a:off x="4811924" y="506429"/>
            <a:ext cx="3998143" cy="2344495"/>
          </a:xfrm>
          <a:prstGeom prst="rect">
            <a:avLst/>
          </a:prstGeom>
        </p:spPr>
      </p:pic>
      <p:sp>
        <p:nvSpPr>
          <p:cNvPr id="13" name="Title 3"/>
          <p:cNvSpPr txBox="1">
            <a:spLocks/>
          </p:cNvSpPr>
          <p:nvPr/>
        </p:nvSpPr>
        <p:spPr>
          <a:xfrm>
            <a:off x="8772823" y="4004215"/>
            <a:ext cx="1860808" cy="8066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 smtClean="0">
                <a:latin typeface="Muli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You may get a sticker!</a:t>
            </a:r>
            <a:endParaRPr lang="en-US" sz="2000" dirty="0">
              <a:latin typeface="Muli Black" panose="00000A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605" y="3844257"/>
            <a:ext cx="2985822" cy="298582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7031" y="4568012"/>
            <a:ext cx="2140140" cy="2140140"/>
          </a:xfrm>
          <a:prstGeom prst="rect">
            <a:avLst/>
          </a:prstGeom>
        </p:spPr>
      </p:pic>
      <p:sp>
        <p:nvSpPr>
          <p:cNvPr id="16" name="Oval Callout 15"/>
          <p:cNvSpPr/>
          <p:nvPr/>
        </p:nvSpPr>
        <p:spPr>
          <a:xfrm>
            <a:off x="7196296" y="5033297"/>
            <a:ext cx="2695861" cy="1652366"/>
          </a:xfrm>
          <a:prstGeom prst="wedgeEllipseCallout">
            <a:avLst>
              <a:gd name="adj1" fmla="val -58001"/>
              <a:gd name="adj2" fmla="val -55428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125742" y="5253332"/>
            <a:ext cx="2836967" cy="1325563"/>
          </a:xfrm>
        </p:spPr>
        <p:txBody>
          <a:bodyPr>
            <a:normAutofit/>
          </a:bodyPr>
          <a:lstStyle/>
          <a:p>
            <a:pPr algn="ctr"/>
            <a:r>
              <a:rPr lang="en-US" sz="2000" dirty="0" smtClean="0">
                <a:latin typeface="Muli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They will put on </a:t>
            </a:r>
            <a:br>
              <a:rPr lang="en-US" sz="2000" dirty="0" smtClean="0">
                <a:latin typeface="Muli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000" dirty="0" smtClean="0">
                <a:latin typeface="Muli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 band aid and you can roll down</a:t>
            </a:r>
            <a:br>
              <a:rPr lang="en-US" sz="2000" dirty="0" smtClean="0">
                <a:latin typeface="Muli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000" dirty="0" smtClean="0">
                <a:latin typeface="Muli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your sleeve.</a:t>
            </a:r>
            <a:endParaRPr lang="en-US" sz="2000" dirty="0">
              <a:latin typeface="Muli Black" panose="00000A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90106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7395</TotalTime>
  <Words>627</Words>
  <Application>Microsoft Office PowerPoint</Application>
  <PresentationFormat>Widescreen</PresentationFormat>
  <Paragraphs>56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Calibri Light</vt:lpstr>
      <vt:lpstr>Muli Black</vt:lpstr>
      <vt:lpstr>Open Sans</vt:lpstr>
      <vt:lpstr>Open Sans Semibold</vt:lpstr>
      <vt:lpstr>Office Theme</vt:lpstr>
      <vt:lpstr>Social Story</vt:lpstr>
      <vt:lpstr>Get in line and enter when it is  your turn.</vt:lpstr>
      <vt:lpstr>This area could be busy and loud at times. It’s exciting so many people are here to get vaccinated!</vt:lpstr>
      <vt:lpstr>They will ask you questions and scan your health card.</vt:lpstr>
      <vt:lpstr>A volunteer will direct you to one of the tables when it is your turn. </vt:lpstr>
      <vt:lpstr>They will ask you questions about how you are feeling.</vt:lpstr>
      <vt:lpstr>It is ok to feel scared or nervous. </vt:lpstr>
      <vt:lpstr>A cold wet wipe will clean your arm before you get your needle.</vt:lpstr>
      <vt:lpstr>They will put on  a band aid and you can roll down your sleeve.</vt:lpstr>
      <vt:lpstr>Waiting can be hard for everyone. You can listen to your music (with headphones), read your book, or talk to the person you came with to pass the time. </vt:lpstr>
      <vt:lpstr>They will tell you when it’s time to come back for a second needle in 8 weeks. You might have to line up again.</vt:lpstr>
      <vt:lpstr>Follow the red exit sign to leave the building.  You will be asked to sanitize your hands when leaving.</vt:lpstr>
      <vt:lpstr>How to use this social story: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Social Story</dc:title>
  <dc:creator>dyjo</dc:creator>
  <cp:lastModifiedBy>Katherine Stinson</cp:lastModifiedBy>
  <cp:revision>44</cp:revision>
  <dcterms:created xsi:type="dcterms:W3CDTF">2018-02-28T16:55:55Z</dcterms:created>
  <dcterms:modified xsi:type="dcterms:W3CDTF">2021-11-17T14:23:06Z</dcterms:modified>
</cp:coreProperties>
</file>