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1" r:id="rId4"/>
    <p:sldId id="260" r:id="rId5"/>
    <p:sldId id="264" r:id="rId6"/>
    <p:sldId id="263" r:id="rId7"/>
    <p:sldId id="265" r:id="rId8"/>
    <p:sldId id="262" r:id="rId9"/>
    <p:sldId id="266" r:id="rId10"/>
    <p:sldId id="267" r:id="rId11"/>
    <p:sldId id="270"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askell-Thomas" initials="RH" lastIdx="3" clrIdx="0">
    <p:extLst>
      <p:ext uri="{19B8F6BF-5375-455C-9EA6-DF929625EA0E}">
        <p15:presenceInfo xmlns:p15="http://schemas.microsoft.com/office/powerpoint/2012/main" userId="S-1-5-21-3425454635-3828302641-2994084863-197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1" d="100"/>
          <a:sy n="61" d="100"/>
        </p:scale>
        <p:origin x="92"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C6603-D56A-4828-81A8-4F0AD5927253}"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4452C-682E-4489-89E3-9BBCD3FC2BF1}" type="slidenum">
              <a:rPr lang="en-US" smtClean="0"/>
              <a:t>‹#›</a:t>
            </a:fld>
            <a:endParaRPr lang="en-US"/>
          </a:p>
        </p:txBody>
      </p:sp>
    </p:spTree>
    <p:extLst>
      <p:ext uri="{BB962C8B-B14F-4D97-AF65-F5344CB8AC3E}">
        <p14:creationId xmlns:p14="http://schemas.microsoft.com/office/powerpoint/2010/main" val="387799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1</a:t>
            </a:fld>
            <a:endParaRPr lang="en-US"/>
          </a:p>
        </p:txBody>
      </p:sp>
    </p:spTree>
    <p:extLst>
      <p:ext uri="{BB962C8B-B14F-4D97-AF65-F5344CB8AC3E}">
        <p14:creationId xmlns:p14="http://schemas.microsoft.com/office/powerpoint/2010/main" val="1023056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10</a:t>
            </a:fld>
            <a:endParaRPr lang="en-US"/>
          </a:p>
        </p:txBody>
      </p:sp>
    </p:spTree>
    <p:extLst>
      <p:ext uri="{BB962C8B-B14F-4D97-AF65-F5344CB8AC3E}">
        <p14:creationId xmlns:p14="http://schemas.microsoft.com/office/powerpoint/2010/main" val="2634431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11</a:t>
            </a:fld>
            <a:endParaRPr lang="en-US"/>
          </a:p>
        </p:txBody>
      </p:sp>
    </p:spTree>
    <p:extLst>
      <p:ext uri="{BB962C8B-B14F-4D97-AF65-F5344CB8AC3E}">
        <p14:creationId xmlns:p14="http://schemas.microsoft.com/office/powerpoint/2010/main" val="109650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12</a:t>
            </a:fld>
            <a:endParaRPr lang="en-US"/>
          </a:p>
        </p:txBody>
      </p:sp>
    </p:spTree>
    <p:extLst>
      <p:ext uri="{BB962C8B-B14F-4D97-AF65-F5344CB8AC3E}">
        <p14:creationId xmlns:p14="http://schemas.microsoft.com/office/powerpoint/2010/main" val="878916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13</a:t>
            </a:fld>
            <a:endParaRPr lang="en-US"/>
          </a:p>
        </p:txBody>
      </p:sp>
    </p:spTree>
    <p:extLst>
      <p:ext uri="{BB962C8B-B14F-4D97-AF65-F5344CB8AC3E}">
        <p14:creationId xmlns:p14="http://schemas.microsoft.com/office/powerpoint/2010/main" val="165014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2</a:t>
            </a:fld>
            <a:endParaRPr lang="en-US"/>
          </a:p>
        </p:txBody>
      </p:sp>
    </p:spTree>
    <p:extLst>
      <p:ext uri="{BB962C8B-B14F-4D97-AF65-F5344CB8AC3E}">
        <p14:creationId xmlns:p14="http://schemas.microsoft.com/office/powerpoint/2010/main" val="290249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3</a:t>
            </a:fld>
            <a:endParaRPr lang="en-US"/>
          </a:p>
        </p:txBody>
      </p:sp>
    </p:spTree>
    <p:extLst>
      <p:ext uri="{BB962C8B-B14F-4D97-AF65-F5344CB8AC3E}">
        <p14:creationId xmlns:p14="http://schemas.microsoft.com/office/powerpoint/2010/main" val="48518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4</a:t>
            </a:fld>
            <a:endParaRPr lang="en-US"/>
          </a:p>
        </p:txBody>
      </p:sp>
    </p:spTree>
    <p:extLst>
      <p:ext uri="{BB962C8B-B14F-4D97-AF65-F5344CB8AC3E}">
        <p14:creationId xmlns:p14="http://schemas.microsoft.com/office/powerpoint/2010/main" val="413440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5</a:t>
            </a:fld>
            <a:endParaRPr lang="en-US"/>
          </a:p>
        </p:txBody>
      </p:sp>
    </p:spTree>
    <p:extLst>
      <p:ext uri="{BB962C8B-B14F-4D97-AF65-F5344CB8AC3E}">
        <p14:creationId xmlns:p14="http://schemas.microsoft.com/office/powerpoint/2010/main" val="2548715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6</a:t>
            </a:fld>
            <a:endParaRPr lang="en-US"/>
          </a:p>
        </p:txBody>
      </p:sp>
    </p:spTree>
    <p:extLst>
      <p:ext uri="{BB962C8B-B14F-4D97-AF65-F5344CB8AC3E}">
        <p14:creationId xmlns:p14="http://schemas.microsoft.com/office/powerpoint/2010/main" val="139803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7</a:t>
            </a:fld>
            <a:endParaRPr lang="en-US"/>
          </a:p>
        </p:txBody>
      </p:sp>
    </p:spTree>
    <p:extLst>
      <p:ext uri="{BB962C8B-B14F-4D97-AF65-F5344CB8AC3E}">
        <p14:creationId xmlns:p14="http://schemas.microsoft.com/office/powerpoint/2010/main" val="143100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8</a:t>
            </a:fld>
            <a:endParaRPr lang="en-US"/>
          </a:p>
        </p:txBody>
      </p:sp>
    </p:spTree>
    <p:extLst>
      <p:ext uri="{BB962C8B-B14F-4D97-AF65-F5344CB8AC3E}">
        <p14:creationId xmlns:p14="http://schemas.microsoft.com/office/powerpoint/2010/main" val="78536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B4452C-682E-4489-89E3-9BBCD3FC2BF1}" type="slidenum">
              <a:rPr lang="en-US" smtClean="0"/>
              <a:t>9</a:t>
            </a:fld>
            <a:endParaRPr lang="en-US"/>
          </a:p>
        </p:txBody>
      </p:sp>
    </p:spTree>
    <p:extLst>
      <p:ext uri="{BB962C8B-B14F-4D97-AF65-F5344CB8AC3E}">
        <p14:creationId xmlns:p14="http://schemas.microsoft.com/office/powerpoint/2010/main" val="39015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0FC7DD-A245-4598-A6A5-0B6B8931F2E1}" type="datetime1">
              <a:rPr lang="en-US" smtClean="0"/>
              <a:t>6/16/2021</a:t>
            </a:fld>
            <a:endParaRPr lang="en-US"/>
          </a:p>
        </p:txBody>
      </p:sp>
      <p:sp>
        <p:nvSpPr>
          <p:cNvPr id="5" name="Footer Placeholder 4"/>
          <p:cNvSpPr>
            <a:spLocks noGrp="1"/>
          </p:cNvSpPr>
          <p:nvPr>
            <p:ph type="ftr" sz="quarter" idx="11"/>
          </p:nvPr>
        </p:nvSpPr>
        <p:spPr/>
        <p:txBody>
          <a:bodyPr/>
          <a:lstStyle/>
          <a:p>
            <a:r>
              <a:rPr lang="en-US" smtClean="0"/>
              <a:t>For Personal Use Only | And Next Comes L | http://www.andnextcomesL.com</a:t>
            </a:r>
            <a:endParaRPr lang="en-US"/>
          </a:p>
        </p:txBody>
      </p:sp>
      <p:sp>
        <p:nvSpPr>
          <p:cNvPr id="6" name="Slide Number Placeholder 5"/>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314907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ED566-3FE8-4D73-83F3-24A3030B8A95}" type="datetime1">
              <a:rPr lang="en-US" smtClean="0"/>
              <a:t>6/16/2021</a:t>
            </a:fld>
            <a:endParaRPr lang="en-US"/>
          </a:p>
        </p:txBody>
      </p:sp>
      <p:sp>
        <p:nvSpPr>
          <p:cNvPr id="5" name="Footer Placeholder 4"/>
          <p:cNvSpPr>
            <a:spLocks noGrp="1"/>
          </p:cNvSpPr>
          <p:nvPr>
            <p:ph type="ftr" sz="quarter" idx="11"/>
          </p:nvPr>
        </p:nvSpPr>
        <p:spPr/>
        <p:txBody>
          <a:bodyPr/>
          <a:lstStyle/>
          <a:p>
            <a:r>
              <a:rPr lang="en-US" smtClean="0"/>
              <a:t>For Personal Use Only | And Next Comes L | http://www.andnextcomesL.com</a:t>
            </a:r>
            <a:endParaRPr lang="en-US"/>
          </a:p>
        </p:txBody>
      </p:sp>
      <p:sp>
        <p:nvSpPr>
          <p:cNvPr id="6" name="Slide Number Placeholder 5"/>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60363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9C2EB-F1E1-4C71-BDB0-C1441DEFE9BE}" type="datetime1">
              <a:rPr lang="en-US" smtClean="0"/>
              <a:t>6/16/2021</a:t>
            </a:fld>
            <a:endParaRPr lang="en-US"/>
          </a:p>
        </p:txBody>
      </p:sp>
      <p:sp>
        <p:nvSpPr>
          <p:cNvPr id="5" name="Footer Placeholder 4"/>
          <p:cNvSpPr>
            <a:spLocks noGrp="1"/>
          </p:cNvSpPr>
          <p:nvPr>
            <p:ph type="ftr" sz="quarter" idx="11"/>
          </p:nvPr>
        </p:nvSpPr>
        <p:spPr/>
        <p:txBody>
          <a:bodyPr/>
          <a:lstStyle/>
          <a:p>
            <a:r>
              <a:rPr lang="en-US" smtClean="0"/>
              <a:t>For Personal Use Only | And Next Comes L | http://www.andnextcomesL.com</a:t>
            </a:r>
            <a:endParaRPr lang="en-US"/>
          </a:p>
        </p:txBody>
      </p:sp>
      <p:sp>
        <p:nvSpPr>
          <p:cNvPr id="6" name="Slide Number Placeholder 5"/>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168778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36BDA-6BB1-4C94-9F4E-132F6D16BE4E}" type="datetime1">
              <a:rPr lang="en-US" smtClean="0"/>
              <a:t>6/16/2021</a:t>
            </a:fld>
            <a:endParaRPr lang="en-US"/>
          </a:p>
        </p:txBody>
      </p:sp>
      <p:sp>
        <p:nvSpPr>
          <p:cNvPr id="5" name="Footer Placeholder 4"/>
          <p:cNvSpPr>
            <a:spLocks noGrp="1"/>
          </p:cNvSpPr>
          <p:nvPr>
            <p:ph type="ftr" sz="quarter" idx="11"/>
          </p:nvPr>
        </p:nvSpPr>
        <p:spPr/>
        <p:txBody>
          <a:bodyPr/>
          <a:lstStyle/>
          <a:p>
            <a:r>
              <a:rPr lang="en-US" smtClean="0"/>
              <a:t>For Personal Use Only | And Next Comes L | http://www.andnextcomesL.com</a:t>
            </a:r>
            <a:endParaRPr lang="en-US"/>
          </a:p>
        </p:txBody>
      </p:sp>
      <p:sp>
        <p:nvSpPr>
          <p:cNvPr id="6" name="Slide Number Placeholder 5"/>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329730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DBDAC-DB0D-48CB-84A4-D3492695DCE3}" type="datetime1">
              <a:rPr lang="en-US" smtClean="0"/>
              <a:t>6/16/2021</a:t>
            </a:fld>
            <a:endParaRPr lang="en-US"/>
          </a:p>
        </p:txBody>
      </p:sp>
      <p:sp>
        <p:nvSpPr>
          <p:cNvPr id="5" name="Footer Placeholder 4"/>
          <p:cNvSpPr>
            <a:spLocks noGrp="1"/>
          </p:cNvSpPr>
          <p:nvPr>
            <p:ph type="ftr" sz="quarter" idx="11"/>
          </p:nvPr>
        </p:nvSpPr>
        <p:spPr/>
        <p:txBody>
          <a:bodyPr/>
          <a:lstStyle/>
          <a:p>
            <a:r>
              <a:rPr lang="en-US" smtClean="0"/>
              <a:t>For Personal Use Only | And Next Comes L | http://www.andnextcomesL.com</a:t>
            </a:r>
            <a:endParaRPr lang="en-US"/>
          </a:p>
        </p:txBody>
      </p:sp>
      <p:sp>
        <p:nvSpPr>
          <p:cNvPr id="6" name="Slide Number Placeholder 5"/>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181277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0008A4-BC37-4C63-AA72-F2913C058428}" type="datetime1">
              <a:rPr lang="en-US" smtClean="0"/>
              <a:t>6/16/2021</a:t>
            </a:fld>
            <a:endParaRPr lang="en-US"/>
          </a:p>
        </p:txBody>
      </p:sp>
      <p:sp>
        <p:nvSpPr>
          <p:cNvPr id="6" name="Footer Placeholder 5"/>
          <p:cNvSpPr>
            <a:spLocks noGrp="1"/>
          </p:cNvSpPr>
          <p:nvPr>
            <p:ph type="ftr" sz="quarter" idx="11"/>
          </p:nvPr>
        </p:nvSpPr>
        <p:spPr/>
        <p:txBody>
          <a:bodyPr/>
          <a:lstStyle/>
          <a:p>
            <a:r>
              <a:rPr lang="en-US" smtClean="0"/>
              <a:t>For Personal Use Only | And Next Comes L | http://www.andnextcomesL.com</a:t>
            </a:r>
            <a:endParaRPr lang="en-US"/>
          </a:p>
        </p:txBody>
      </p:sp>
      <p:sp>
        <p:nvSpPr>
          <p:cNvPr id="7" name="Slide Number Placeholder 6"/>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83431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B89708-D525-4E02-9479-B3C3A9FDA5C7}" type="datetime1">
              <a:rPr lang="en-US" smtClean="0"/>
              <a:t>6/16/2021</a:t>
            </a:fld>
            <a:endParaRPr lang="en-US"/>
          </a:p>
        </p:txBody>
      </p:sp>
      <p:sp>
        <p:nvSpPr>
          <p:cNvPr id="8" name="Footer Placeholder 7"/>
          <p:cNvSpPr>
            <a:spLocks noGrp="1"/>
          </p:cNvSpPr>
          <p:nvPr>
            <p:ph type="ftr" sz="quarter" idx="11"/>
          </p:nvPr>
        </p:nvSpPr>
        <p:spPr/>
        <p:txBody>
          <a:bodyPr/>
          <a:lstStyle/>
          <a:p>
            <a:r>
              <a:rPr lang="en-US" smtClean="0"/>
              <a:t>For Personal Use Only | And Next Comes L | http://www.andnextcomesL.com</a:t>
            </a:r>
            <a:endParaRPr lang="en-US"/>
          </a:p>
        </p:txBody>
      </p:sp>
      <p:sp>
        <p:nvSpPr>
          <p:cNvPr id="9" name="Slide Number Placeholder 8"/>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251751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313629-75DE-4BE8-9373-7485CF33BD1A}" type="datetime1">
              <a:rPr lang="en-US" smtClean="0"/>
              <a:t>6/16/2021</a:t>
            </a:fld>
            <a:endParaRPr lang="en-US"/>
          </a:p>
        </p:txBody>
      </p:sp>
      <p:sp>
        <p:nvSpPr>
          <p:cNvPr id="4" name="Footer Placeholder 3"/>
          <p:cNvSpPr>
            <a:spLocks noGrp="1"/>
          </p:cNvSpPr>
          <p:nvPr>
            <p:ph type="ftr" sz="quarter" idx="11"/>
          </p:nvPr>
        </p:nvSpPr>
        <p:spPr/>
        <p:txBody>
          <a:bodyPr/>
          <a:lstStyle/>
          <a:p>
            <a:r>
              <a:rPr lang="en-US" smtClean="0"/>
              <a:t>For Personal Use Only | And Next Comes L | http://www.andnextcomesL.com</a:t>
            </a:r>
            <a:endParaRPr lang="en-US"/>
          </a:p>
        </p:txBody>
      </p:sp>
      <p:sp>
        <p:nvSpPr>
          <p:cNvPr id="5" name="Slide Number Placeholder 4"/>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18897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2E1F2-A5E1-49AE-856B-45214AC0B989}" type="datetime1">
              <a:rPr lang="en-US" smtClean="0"/>
              <a:t>6/16/2021</a:t>
            </a:fld>
            <a:endParaRPr lang="en-US"/>
          </a:p>
        </p:txBody>
      </p:sp>
      <p:sp>
        <p:nvSpPr>
          <p:cNvPr id="3" name="Footer Placeholder 2"/>
          <p:cNvSpPr>
            <a:spLocks noGrp="1"/>
          </p:cNvSpPr>
          <p:nvPr>
            <p:ph type="ftr" sz="quarter" idx="11"/>
          </p:nvPr>
        </p:nvSpPr>
        <p:spPr/>
        <p:txBody>
          <a:bodyPr/>
          <a:lstStyle/>
          <a:p>
            <a:r>
              <a:rPr lang="en-US" smtClean="0"/>
              <a:t>For Personal Use Only | And Next Comes L | http://www.andnextcomesL.com</a:t>
            </a:r>
            <a:endParaRPr lang="en-US"/>
          </a:p>
        </p:txBody>
      </p:sp>
      <p:sp>
        <p:nvSpPr>
          <p:cNvPr id="4" name="Slide Number Placeholder 3"/>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1029561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9D26AB-07C2-46CA-B3A6-EC57FE35DA8C}" type="datetime1">
              <a:rPr lang="en-US" smtClean="0"/>
              <a:t>6/16/2021</a:t>
            </a:fld>
            <a:endParaRPr lang="en-US"/>
          </a:p>
        </p:txBody>
      </p:sp>
      <p:sp>
        <p:nvSpPr>
          <p:cNvPr id="6" name="Footer Placeholder 5"/>
          <p:cNvSpPr>
            <a:spLocks noGrp="1"/>
          </p:cNvSpPr>
          <p:nvPr>
            <p:ph type="ftr" sz="quarter" idx="11"/>
          </p:nvPr>
        </p:nvSpPr>
        <p:spPr/>
        <p:txBody>
          <a:bodyPr/>
          <a:lstStyle/>
          <a:p>
            <a:r>
              <a:rPr lang="en-US" smtClean="0"/>
              <a:t>For Personal Use Only | And Next Comes L | http://www.andnextcomesL.com</a:t>
            </a:r>
            <a:endParaRPr lang="en-US"/>
          </a:p>
        </p:txBody>
      </p:sp>
      <p:sp>
        <p:nvSpPr>
          <p:cNvPr id="7" name="Slide Number Placeholder 6"/>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97485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7F1250-D27E-4EAE-908F-6E9667A687A7}" type="datetime1">
              <a:rPr lang="en-US" smtClean="0"/>
              <a:t>6/16/2021</a:t>
            </a:fld>
            <a:endParaRPr lang="en-US"/>
          </a:p>
        </p:txBody>
      </p:sp>
      <p:sp>
        <p:nvSpPr>
          <p:cNvPr id="6" name="Footer Placeholder 5"/>
          <p:cNvSpPr>
            <a:spLocks noGrp="1"/>
          </p:cNvSpPr>
          <p:nvPr>
            <p:ph type="ftr" sz="quarter" idx="11"/>
          </p:nvPr>
        </p:nvSpPr>
        <p:spPr/>
        <p:txBody>
          <a:bodyPr/>
          <a:lstStyle/>
          <a:p>
            <a:r>
              <a:rPr lang="en-US" smtClean="0"/>
              <a:t>For Personal Use Only | And Next Comes L | http://www.andnextcomesL.com</a:t>
            </a:r>
            <a:endParaRPr lang="en-US"/>
          </a:p>
        </p:txBody>
      </p:sp>
      <p:sp>
        <p:nvSpPr>
          <p:cNvPr id="7" name="Slide Number Placeholder 6"/>
          <p:cNvSpPr>
            <a:spLocks noGrp="1"/>
          </p:cNvSpPr>
          <p:nvPr>
            <p:ph type="sldNum" sz="quarter" idx="12"/>
          </p:nvPr>
        </p:nvSpPr>
        <p:spPr/>
        <p:txBody>
          <a:bodyPr/>
          <a:lstStyle/>
          <a:p>
            <a:fld id="{DF3800CB-495F-4023-BE54-0C842E0F8FEC}" type="slidenum">
              <a:rPr lang="en-US" smtClean="0"/>
              <a:t>‹#›</a:t>
            </a:fld>
            <a:endParaRPr lang="en-US"/>
          </a:p>
        </p:txBody>
      </p:sp>
    </p:spTree>
    <p:extLst>
      <p:ext uri="{BB962C8B-B14F-4D97-AF65-F5344CB8AC3E}">
        <p14:creationId xmlns:p14="http://schemas.microsoft.com/office/powerpoint/2010/main" val="135259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13D3-4DCA-4366-ADE6-C9F4F760CD83}" type="datetime1">
              <a:rPr lang="en-US" smtClean="0"/>
              <a:t>6/16/2021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For Personal Use Only | And Next Comes L | http://www.andnextcomesL.com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800CB-495F-4023-BE54-0C842E0F8FEC}" type="slidenum">
              <a:rPr lang="en-US" smtClean="0"/>
              <a:t>‹#›</a:t>
            </a:fld>
            <a:endParaRPr lang="en-US"/>
          </a:p>
        </p:txBody>
      </p:sp>
    </p:spTree>
    <p:extLst>
      <p:ext uri="{BB962C8B-B14F-4D97-AF65-F5344CB8AC3E}">
        <p14:creationId xmlns:p14="http://schemas.microsoft.com/office/powerpoint/2010/main" val="243167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7.pn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3318" y="5516851"/>
            <a:ext cx="10515600" cy="1325563"/>
          </a:xfrm>
        </p:spPr>
        <p:txBody>
          <a:bodyPr>
            <a:normAutofit/>
          </a:bodyPr>
          <a:lstStyle/>
          <a:p>
            <a:pPr algn="ctr"/>
            <a:r>
              <a:rPr lang="en-US" sz="7200" dirty="0" smtClean="0">
                <a:solidFill>
                  <a:srgbClr val="4178AE"/>
                </a:solidFill>
                <a:latin typeface="Muli Black" panose="00000A00000000000000" pitchFamily="2" charset="0"/>
                <a:ea typeface="Open Sans Semibold" panose="020B0706030804020204" pitchFamily="34" charset="0"/>
                <a:cs typeface="Open Sans Semibold" panose="020B0706030804020204" pitchFamily="34" charset="0"/>
              </a:rPr>
              <a:t>Social Story</a:t>
            </a:r>
            <a:endParaRPr lang="en-US" sz="7200" dirty="0">
              <a:solidFill>
                <a:srgbClr val="4178AE"/>
              </a:solidFill>
              <a:latin typeface="Muli Black" panose="00000A00000000000000" pitchFamily="2" charset="0"/>
              <a:ea typeface="Open Sans Semibold" panose="020B0706030804020204" pitchFamily="34" charset="0"/>
              <a:cs typeface="Open Sans Semibold" panose="020B0706030804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729" b="23949"/>
          <a:stretch/>
        </p:blipFill>
        <p:spPr>
          <a:xfrm>
            <a:off x="3681663" y="1463886"/>
            <a:ext cx="4572000" cy="3502623"/>
          </a:xfrm>
          <a:prstGeom prst="rect">
            <a:avLst/>
          </a:prstGeom>
        </p:spPr>
      </p:pic>
      <p:sp>
        <p:nvSpPr>
          <p:cNvPr id="9" name="Title 3"/>
          <p:cNvSpPr txBox="1">
            <a:spLocks/>
          </p:cNvSpPr>
          <p:nvPr/>
        </p:nvSpPr>
        <p:spPr>
          <a:xfrm>
            <a:off x="709862" y="-46028"/>
            <a:ext cx="10862027" cy="13255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smtClean="0">
                <a:solidFill>
                  <a:srgbClr val="4178AE"/>
                </a:solidFill>
                <a:latin typeface="Muli Black" panose="00000A00000000000000" pitchFamily="2" charset="0"/>
                <a:ea typeface="Open Sans Semibold" panose="020B0706030804020204" pitchFamily="34" charset="0"/>
                <a:cs typeface="Open Sans Semibold" panose="020B0706030804020204" pitchFamily="34" charset="0"/>
              </a:rPr>
              <a:t>Getting my COVID-19 vaccine</a:t>
            </a:r>
            <a:endParaRPr lang="en-US" sz="7200" dirty="0">
              <a:solidFill>
                <a:srgbClr val="4178AE"/>
              </a:solidFill>
              <a:latin typeface="Muli Black" panose="00000A00000000000000" pitchFamily="2" charset="0"/>
              <a:ea typeface="Open Sans Semibold" panose="020B0706030804020204" pitchFamily="34" charset="0"/>
              <a:cs typeface="Open Sans Semibold" panose="020B0706030804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2" y="5848744"/>
            <a:ext cx="1009256" cy="100925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95" y="5321248"/>
            <a:ext cx="545968" cy="54596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886" y="5389166"/>
            <a:ext cx="981726" cy="79046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9971" y="6022069"/>
            <a:ext cx="2629593" cy="72202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1424" y="1215400"/>
            <a:ext cx="6359387" cy="4232967"/>
          </a:xfrm>
          <a:prstGeom prst="rect">
            <a:avLst/>
          </a:prstGeom>
        </p:spPr>
      </p:pic>
    </p:spTree>
    <p:extLst>
      <p:ext uri="{BB962C8B-B14F-4D97-AF65-F5344CB8AC3E}">
        <p14:creationId xmlns:p14="http://schemas.microsoft.com/office/powerpoint/2010/main" val="7595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7225" y="5120818"/>
            <a:ext cx="10515600" cy="1325563"/>
          </a:xfrm>
        </p:spPr>
        <p:txBody>
          <a:bodyPr>
            <a:normAutofit fontScale="90000"/>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After your needle you will have to wait in the orange chairs for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15 minutes. Someone will come and ask you how you are doing</a:t>
            </a:r>
            <a:r>
              <a:rPr lang="en-US" sz="2000" dirty="0">
                <a:latin typeface="Muli Black" panose="00000A00000000000000" pitchFamily="2" charset="0"/>
                <a:ea typeface="Open Sans" panose="020B0606030504020204" pitchFamily="34" charset="0"/>
                <a:cs typeface="Open Sans" panose="020B0606030504020204" pitchFamily="34" charset="0"/>
              </a:rPr>
              <a:t>. </a:t>
            </a:r>
            <a:r>
              <a:rPr lang="en-US" sz="2000" dirty="0" smtClean="0">
                <a:latin typeface="Muli Black" panose="00000A00000000000000" pitchFamily="2" charset="0"/>
                <a:ea typeface="Open Sans" panose="020B0606030504020204" pitchFamily="34" charset="0"/>
                <a:cs typeface="Open Sans" panose="020B0606030504020204" pitchFamily="34" charset="0"/>
              </a:rPr>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Waiting </a:t>
            </a:r>
            <a:r>
              <a:rPr lang="en-US" sz="2000" dirty="0">
                <a:latin typeface="Muli Black" panose="00000A00000000000000" pitchFamily="2" charset="0"/>
                <a:ea typeface="Open Sans" panose="020B0606030504020204" pitchFamily="34" charset="0"/>
                <a:cs typeface="Open Sans" panose="020B0606030504020204" pitchFamily="34" charset="0"/>
              </a:rPr>
              <a:t>can be hard for everyone</a:t>
            </a:r>
            <a:r>
              <a:rPr lang="en-US" sz="2000">
                <a:latin typeface="Muli Black" panose="00000A00000000000000" pitchFamily="2" charset="0"/>
                <a:ea typeface="Open Sans" panose="020B0606030504020204" pitchFamily="34" charset="0"/>
                <a:cs typeface="Open Sans" panose="020B0606030504020204" pitchFamily="34" charset="0"/>
              </a:rPr>
              <a:t>. </a:t>
            </a:r>
            <a:r>
              <a:rPr lang="en-US" sz="2000" smtClean="0">
                <a:latin typeface="Muli Black" panose="00000A00000000000000" pitchFamily="2" charset="0"/>
                <a:ea typeface="Open Sans" panose="020B0606030504020204" pitchFamily="34" charset="0"/>
                <a:cs typeface="Open Sans" panose="020B0606030504020204" pitchFamily="34" charset="0"/>
              </a:rPr>
              <a:t>You </a:t>
            </a:r>
            <a:r>
              <a:rPr lang="en-US" sz="2000" dirty="0">
                <a:latin typeface="Muli Black" panose="00000A00000000000000" pitchFamily="2" charset="0"/>
                <a:ea typeface="Open Sans" panose="020B0606030504020204" pitchFamily="34" charset="0"/>
                <a:cs typeface="Open Sans" panose="020B0606030504020204" pitchFamily="34" charset="0"/>
              </a:rPr>
              <a:t>can listen to your music (with headphones</a:t>
            </a:r>
            <a:r>
              <a:rPr lang="en-US" sz="2000" dirty="0" smtClean="0">
                <a:latin typeface="Muli Black" panose="00000A00000000000000" pitchFamily="2" charset="0"/>
                <a:ea typeface="Open Sans" panose="020B0606030504020204" pitchFamily="34" charset="0"/>
                <a:cs typeface="Open Sans" panose="020B0606030504020204" pitchFamily="34" charset="0"/>
              </a:rPr>
              <a:t>),</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read </a:t>
            </a:r>
            <a:r>
              <a:rPr lang="en-US" sz="2000" dirty="0">
                <a:latin typeface="Muli Black" panose="00000A00000000000000" pitchFamily="2" charset="0"/>
                <a:ea typeface="Open Sans" panose="020B0606030504020204" pitchFamily="34" charset="0"/>
                <a:cs typeface="Open Sans" panose="020B0606030504020204" pitchFamily="34" charset="0"/>
              </a:rPr>
              <a:t>your book, or talk to the person you came with to pass the time. </a:t>
            </a: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09863" y="5367427"/>
            <a:ext cx="827362" cy="66478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8934" y="233387"/>
            <a:ext cx="3511730" cy="4654789"/>
          </a:xfrm>
          <a:prstGeom prst="rect">
            <a:avLst/>
          </a:prstGeom>
        </p:spPr>
      </p:pic>
    </p:spTree>
    <p:extLst>
      <p:ext uri="{BB962C8B-B14F-4D97-AF65-F5344CB8AC3E}">
        <p14:creationId xmlns:p14="http://schemas.microsoft.com/office/powerpoint/2010/main" val="2103958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326" y="5268569"/>
            <a:ext cx="10515600" cy="1325563"/>
          </a:xfrm>
        </p:spPr>
        <p:txBody>
          <a:bodyPr>
            <a:normAutofit/>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Time to go! After 15 minutes go to the check out desk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and get a print out. They will tell you when it’s time to</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come back for a second needle in 16 weeks. You might</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have to line up again.</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09863" y="5367427"/>
            <a:ext cx="827362" cy="66478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673" y="107221"/>
            <a:ext cx="4310873" cy="5206027"/>
          </a:xfrm>
          <a:prstGeom prst="rect">
            <a:avLst/>
          </a:prstGeom>
        </p:spPr>
      </p:pic>
    </p:spTree>
    <p:extLst>
      <p:ext uri="{BB962C8B-B14F-4D97-AF65-F5344CB8AC3E}">
        <p14:creationId xmlns:p14="http://schemas.microsoft.com/office/powerpoint/2010/main" val="195654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5760" y="4912731"/>
            <a:ext cx="10515600" cy="1325563"/>
          </a:xfrm>
        </p:spPr>
        <p:txBody>
          <a:bodyPr>
            <a:normAutofit/>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You are all done! Follow the red exit sign to leave the building.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Great job today! You will be asked to sanitize your hands when leaving.</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09863" y="5367427"/>
            <a:ext cx="827362" cy="66478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0744" y="-41502"/>
            <a:ext cx="3601692" cy="4880359"/>
          </a:xfrm>
          <a:prstGeom prst="rect">
            <a:avLst/>
          </a:prstGeom>
        </p:spPr>
      </p:pic>
    </p:spTree>
    <p:extLst>
      <p:ext uri="{BB962C8B-B14F-4D97-AF65-F5344CB8AC3E}">
        <p14:creationId xmlns:p14="http://schemas.microsoft.com/office/powerpoint/2010/main" val="78721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33814"/>
            <a:ext cx="10515600" cy="1325563"/>
          </a:xfrm>
        </p:spPr>
        <p:txBody>
          <a:bodyPr>
            <a:normAutofit/>
          </a:bodyPr>
          <a:lstStyle/>
          <a:p>
            <a:pPr algn="ctr"/>
            <a:r>
              <a:rPr lang="en-US" sz="3600" dirty="0" smtClean="0">
                <a:latin typeface="Muli Black" panose="00000A00000000000000" pitchFamily="2" charset="0"/>
                <a:ea typeface="Open Sans" panose="020B0606030504020204" pitchFamily="34" charset="0"/>
                <a:cs typeface="Open Sans" panose="020B0606030504020204" pitchFamily="34" charset="0"/>
              </a:rPr>
              <a:t>How to use this social story:</a:t>
            </a:r>
            <a:br>
              <a:rPr lang="en-US" sz="3600" dirty="0" smtClean="0">
                <a:latin typeface="Muli Black" panose="00000A00000000000000" pitchFamily="2" charset="0"/>
                <a:ea typeface="Open Sans" panose="020B0606030504020204" pitchFamily="34" charset="0"/>
                <a:cs typeface="Open Sans" panose="020B0606030504020204" pitchFamily="34" charset="0"/>
              </a:rPr>
            </a:br>
            <a:endParaRPr lang="en-US" sz="36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09863" y="5367427"/>
            <a:ext cx="827362" cy="664780"/>
          </a:xfrm>
          <a:prstGeom prst="rect">
            <a:avLst/>
          </a:prstGeom>
        </p:spPr>
      </p:pic>
      <p:sp>
        <p:nvSpPr>
          <p:cNvPr id="8" name="Title 3"/>
          <p:cNvSpPr txBox="1">
            <a:spLocks/>
          </p:cNvSpPr>
          <p:nvPr/>
        </p:nvSpPr>
        <p:spPr>
          <a:xfrm>
            <a:off x="914400" y="1733624"/>
            <a:ext cx="10515600" cy="385955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latin typeface="Muli Black" panose="00000A00000000000000" pitchFamily="2" charset="0"/>
                <a:ea typeface="Open Sans" panose="020B0606030504020204" pitchFamily="34" charset="0"/>
                <a:cs typeface="Open Sans" panose="020B0606030504020204" pitchFamily="34" charset="0"/>
              </a:rPr>
              <a:t>This social story is available for download as a </a:t>
            </a:r>
            <a:r>
              <a:rPr lang="en-US" sz="2400" smtClean="0">
                <a:latin typeface="Muli Black" panose="00000A00000000000000" pitchFamily="2" charset="0"/>
                <a:ea typeface="Open Sans" panose="020B0606030504020204" pitchFamily="34" charset="0"/>
                <a:cs typeface="Open Sans" panose="020B0606030504020204" pitchFamily="34" charset="0"/>
              </a:rPr>
              <a:t>Powerpoint </a:t>
            </a:r>
            <a:r>
              <a:rPr lang="en-US" sz="2400" dirty="0" smtClean="0">
                <a:latin typeface="Muli Black" panose="00000A00000000000000" pitchFamily="2" charset="0"/>
                <a:ea typeface="Open Sans" panose="020B0606030504020204" pitchFamily="34" charset="0"/>
                <a:cs typeface="Open Sans" panose="020B0606030504020204" pitchFamily="34" charset="0"/>
              </a:rPr>
              <a:t>document and is designed to be adapted and personalized as caregivers see fit to match the needs and literacy levels of the individual it is written for.</a:t>
            </a:r>
          </a:p>
          <a:p>
            <a:endParaRPr lang="en-US" sz="2400" dirty="0">
              <a:latin typeface="Muli Black" panose="00000A00000000000000" pitchFamily="2" charset="0"/>
              <a:ea typeface="Open Sans" panose="020B0606030504020204" pitchFamily="34" charset="0"/>
              <a:cs typeface="Open Sans" panose="020B0606030504020204" pitchFamily="34" charset="0"/>
            </a:endParaRPr>
          </a:p>
          <a:p>
            <a:r>
              <a:rPr lang="en-US" sz="2400" dirty="0" smtClean="0">
                <a:latin typeface="Muli Black" panose="00000A00000000000000" pitchFamily="2" charset="0"/>
                <a:ea typeface="Open Sans" panose="020B0606030504020204" pitchFamily="34" charset="0"/>
                <a:cs typeface="Open Sans" panose="020B0606030504020204" pitchFamily="34" charset="0"/>
              </a:rPr>
              <a:t>The procedures outlined in the social story are general in nature and may shift or adapt depending on clinic dates and time of day.</a:t>
            </a:r>
          </a:p>
          <a:p>
            <a:endParaRPr lang="en-US" sz="2400" dirty="0">
              <a:latin typeface="Muli Black" panose="00000A00000000000000" pitchFamily="2" charset="0"/>
              <a:ea typeface="Open Sans" panose="020B0606030504020204" pitchFamily="34" charset="0"/>
              <a:cs typeface="Open Sans" panose="020B0606030504020204" pitchFamily="34" charset="0"/>
            </a:endParaRPr>
          </a:p>
          <a:p>
            <a:r>
              <a:rPr lang="en-US" sz="2400" dirty="0" smtClean="0">
                <a:latin typeface="Muli Black" panose="00000A00000000000000" pitchFamily="2" charset="0"/>
                <a:ea typeface="Open Sans" panose="020B0606030504020204" pitchFamily="34" charset="0"/>
                <a:cs typeface="Open Sans" panose="020B0606030504020204" pitchFamily="34" charset="0"/>
              </a:rPr>
              <a:t>Should you require additional supports please instruct a volunteer on arrival or during the booking process and we will do whatever we can to ensure your visit is a successful one.</a:t>
            </a:r>
            <a:br>
              <a:rPr lang="en-US" sz="2400" dirty="0" smtClean="0">
                <a:latin typeface="Muli Black" panose="00000A00000000000000" pitchFamily="2" charset="0"/>
                <a:ea typeface="Open Sans" panose="020B0606030504020204" pitchFamily="34" charset="0"/>
                <a:cs typeface="Open Sans" panose="020B0606030504020204" pitchFamily="34" charset="0"/>
              </a:rPr>
            </a:br>
            <a:endParaRPr lang="en-US" sz="2400" dirty="0">
              <a:latin typeface="Muli Black" panose="00000A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822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6546" y="5075807"/>
            <a:ext cx="6306213" cy="1325563"/>
          </a:xfrm>
        </p:spPr>
        <p:txBody>
          <a:bodyPr>
            <a:normAutofit/>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Welcome to the Bradley Centre.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This is the main door.</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Get in line and enter when it is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your turn.</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9855199" y="99690"/>
            <a:ext cx="2161309" cy="591727"/>
          </a:xfrm>
          <a:prstGeom prst="rect">
            <a:avLst/>
          </a:prstGeom>
        </p:spPr>
      </p:pic>
      <p:pic>
        <p:nvPicPr>
          <p:cNvPr id="3" name="Picture 2"/>
          <p:cNvPicPr>
            <a:picLocks noChangeAspect="1"/>
          </p:cNvPicPr>
          <p:nvPr/>
        </p:nvPicPr>
        <p:blipFill>
          <a:blip r:embed="rId4"/>
          <a:stretch>
            <a:fillRect/>
          </a:stretch>
        </p:blipFill>
        <p:spPr>
          <a:xfrm>
            <a:off x="22033" y="5122292"/>
            <a:ext cx="645683" cy="645683"/>
          </a:xfrm>
          <a:prstGeom prst="rect">
            <a:avLst/>
          </a:prstGeom>
        </p:spPr>
      </p:pic>
      <p:pic>
        <p:nvPicPr>
          <p:cNvPr id="5" name="Picture 4"/>
          <p:cNvPicPr>
            <a:picLocks noChangeAspect="1"/>
          </p:cNvPicPr>
          <p:nvPr/>
        </p:nvPicPr>
        <p:blipFill>
          <a:blip r:embed="rId5"/>
          <a:stretch>
            <a:fillRect/>
          </a:stretch>
        </p:blipFill>
        <p:spPr>
          <a:xfrm>
            <a:off x="8762" y="5691637"/>
            <a:ext cx="1108838" cy="1104017"/>
          </a:xfrm>
          <a:prstGeom prst="rect">
            <a:avLst/>
          </a:prstGeom>
        </p:spPr>
      </p:pic>
      <p:pic>
        <p:nvPicPr>
          <p:cNvPr id="9" name="Picture 8"/>
          <p:cNvPicPr>
            <a:picLocks noChangeAspect="1"/>
          </p:cNvPicPr>
          <p:nvPr/>
        </p:nvPicPr>
        <p:blipFill>
          <a:blip r:embed="rId6"/>
          <a:stretch>
            <a:fillRect/>
          </a:stretch>
        </p:blipFill>
        <p:spPr>
          <a:xfrm>
            <a:off x="665343" y="5248057"/>
            <a:ext cx="824876" cy="66278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7453" y="765652"/>
            <a:ext cx="3789457" cy="4263203"/>
          </a:xfrm>
          <a:prstGeom prst="rect">
            <a:avLst/>
          </a:prstGeom>
        </p:spPr>
      </p:pic>
      <p:pic>
        <p:nvPicPr>
          <p:cNvPr id="6" name="Picture 5"/>
          <p:cNvPicPr>
            <a:picLocks noChangeAspect="1"/>
          </p:cNvPicPr>
          <p:nvPr/>
        </p:nvPicPr>
        <p:blipFill>
          <a:blip r:embed="rId8"/>
          <a:stretch>
            <a:fillRect/>
          </a:stretch>
        </p:blipFill>
        <p:spPr>
          <a:xfrm>
            <a:off x="6419858" y="1606973"/>
            <a:ext cx="5309685" cy="2893042"/>
          </a:xfrm>
          <a:prstGeom prst="rect">
            <a:avLst/>
          </a:prstGeom>
        </p:spPr>
      </p:pic>
      <p:sp>
        <p:nvSpPr>
          <p:cNvPr id="11" name="Title 3"/>
          <p:cNvSpPr txBox="1">
            <a:spLocks/>
          </p:cNvSpPr>
          <p:nvPr/>
        </p:nvSpPr>
        <p:spPr>
          <a:xfrm>
            <a:off x="7068201" y="4782351"/>
            <a:ext cx="630621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You may need to wear a mask and</a:t>
            </a:r>
          </a:p>
          <a:p>
            <a:r>
              <a:rPr lang="en-US" sz="2000" dirty="0" smtClean="0">
                <a:latin typeface="Muli Black" panose="00000A00000000000000" pitchFamily="2" charset="0"/>
                <a:ea typeface="Open Sans" panose="020B0606030504020204" pitchFamily="34" charset="0"/>
                <a:cs typeface="Open Sans" panose="020B0606030504020204" pitchFamily="34" charset="0"/>
              </a:rPr>
              <a:t>sanitize your hands as you enter.</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7744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0676" y="5247586"/>
            <a:ext cx="9887760" cy="1325563"/>
          </a:xfrm>
        </p:spPr>
        <p:txBody>
          <a:bodyPr>
            <a:normAutofit fontScale="90000"/>
          </a:bodyPr>
          <a:lstStyle/>
          <a:p>
            <a:r>
              <a:rPr lang="en-US" sz="1800" dirty="0" smtClean="0">
                <a:latin typeface="Muli Black" panose="00000A00000000000000" pitchFamily="2" charset="0"/>
                <a:ea typeface="Open Sans" panose="020B0606030504020204" pitchFamily="34" charset="0"/>
                <a:cs typeface="Open Sans" panose="020B0606030504020204" pitchFamily="34" charset="0"/>
              </a:rPr>
              <a:t>You will stand in line to be greeted by a volunteer in a blue vest. </a:t>
            </a:r>
            <a:br>
              <a:rPr lang="en-US" sz="1800" dirty="0" smtClean="0">
                <a:latin typeface="Muli Black" panose="00000A00000000000000" pitchFamily="2" charset="0"/>
                <a:ea typeface="Open Sans" panose="020B0606030504020204" pitchFamily="34" charset="0"/>
                <a:cs typeface="Open Sans" panose="020B0606030504020204" pitchFamily="34" charset="0"/>
              </a:rPr>
            </a:br>
            <a:r>
              <a:rPr lang="en-US" sz="1800" dirty="0" smtClean="0">
                <a:latin typeface="Muli Black" panose="00000A00000000000000" pitchFamily="2" charset="0"/>
                <a:ea typeface="Open Sans" panose="020B0606030504020204" pitchFamily="34" charset="0"/>
                <a:cs typeface="Open Sans" panose="020B0606030504020204" pitchFamily="34" charset="0"/>
              </a:rPr>
              <a:t>They will send you to the check in desk where a worker will ask you some questions.</a:t>
            </a:r>
            <a:br>
              <a:rPr lang="en-US" sz="1800" dirty="0" smtClean="0">
                <a:latin typeface="Muli Black" panose="00000A00000000000000" pitchFamily="2" charset="0"/>
                <a:ea typeface="Open Sans" panose="020B0606030504020204" pitchFamily="34" charset="0"/>
                <a:cs typeface="Open Sans" panose="020B0606030504020204" pitchFamily="34" charset="0"/>
              </a:rPr>
            </a:br>
            <a:r>
              <a:rPr lang="en-US" sz="1800" dirty="0" smtClean="0">
                <a:latin typeface="Muli Black" panose="00000A00000000000000" pitchFamily="2" charset="0"/>
                <a:ea typeface="Open Sans" panose="020B0606030504020204" pitchFamily="34" charset="0"/>
                <a:cs typeface="Open Sans" panose="020B0606030504020204" pitchFamily="34" charset="0"/>
              </a:rPr>
              <a:t>This area could be busy and loud at times</a:t>
            </a:r>
            <a:r>
              <a:rPr lang="en-US" sz="1800" dirty="0">
                <a:latin typeface="Muli Black" panose="00000A00000000000000" pitchFamily="2" charset="0"/>
                <a:ea typeface="Open Sans" panose="020B0606030504020204" pitchFamily="34" charset="0"/>
                <a:cs typeface="Open Sans" panose="020B0606030504020204" pitchFamily="34" charset="0"/>
              </a:rPr>
              <a:t>. </a:t>
            </a:r>
            <a:r>
              <a:rPr lang="en-US" sz="1800" dirty="0" smtClean="0">
                <a:latin typeface="Muli Black" panose="00000A00000000000000" pitchFamily="2" charset="0"/>
                <a:ea typeface="Open Sans" panose="020B0606030504020204" pitchFamily="34" charset="0"/>
                <a:cs typeface="Open Sans" panose="020B0606030504020204" pitchFamily="34" charset="0"/>
              </a:rPr>
              <a:t>It’s </a:t>
            </a:r>
            <a:r>
              <a:rPr lang="en-US" sz="1800" dirty="0">
                <a:latin typeface="Muli Black" panose="00000A00000000000000" pitchFamily="2" charset="0"/>
                <a:ea typeface="Open Sans" panose="020B0606030504020204" pitchFamily="34" charset="0"/>
                <a:cs typeface="Open Sans" panose="020B0606030504020204" pitchFamily="34" charset="0"/>
              </a:rPr>
              <a:t>exciting so many people are here to get </a:t>
            </a:r>
            <a:r>
              <a:rPr lang="en-US" sz="1800" dirty="0" smtClean="0">
                <a:latin typeface="Muli Black" panose="00000A00000000000000" pitchFamily="2" charset="0"/>
                <a:ea typeface="Open Sans" panose="020B0606030504020204" pitchFamily="34" charset="0"/>
                <a:cs typeface="Open Sans" panose="020B0606030504020204" pitchFamily="34" charset="0"/>
              </a:rPr>
              <a:t>vaccinated.</a:t>
            </a:r>
            <a:endParaRPr lang="en-US" sz="18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9772072" y="61039"/>
            <a:ext cx="2246675" cy="615099"/>
          </a:xfrm>
          <a:prstGeom prst="rect">
            <a:avLst/>
          </a:prstGeom>
        </p:spPr>
      </p:pic>
      <p:pic>
        <p:nvPicPr>
          <p:cNvPr id="3" name="Picture 2"/>
          <p:cNvPicPr>
            <a:picLocks noChangeAspect="1"/>
          </p:cNvPicPr>
          <p:nvPr/>
        </p:nvPicPr>
        <p:blipFill>
          <a:blip r:embed="rId4"/>
          <a:stretch>
            <a:fillRect/>
          </a:stretch>
        </p:blipFill>
        <p:spPr>
          <a:xfrm>
            <a:off x="-4042" y="5355712"/>
            <a:ext cx="554656" cy="554656"/>
          </a:xfrm>
          <a:prstGeom prst="rect">
            <a:avLst/>
          </a:prstGeom>
        </p:spPr>
      </p:pic>
      <p:pic>
        <p:nvPicPr>
          <p:cNvPr id="5" name="Picture 4"/>
          <p:cNvPicPr>
            <a:picLocks noChangeAspect="1"/>
          </p:cNvPicPr>
          <p:nvPr/>
        </p:nvPicPr>
        <p:blipFill>
          <a:blip r:embed="rId5"/>
          <a:stretch>
            <a:fillRect/>
          </a:stretch>
        </p:blipFill>
        <p:spPr>
          <a:xfrm>
            <a:off x="8762" y="5862471"/>
            <a:ext cx="937258" cy="933183"/>
          </a:xfrm>
          <a:prstGeom prst="rect">
            <a:avLst/>
          </a:prstGeom>
        </p:spPr>
      </p:pic>
      <p:pic>
        <p:nvPicPr>
          <p:cNvPr id="9" name="Picture 8"/>
          <p:cNvPicPr>
            <a:picLocks noChangeAspect="1"/>
          </p:cNvPicPr>
          <p:nvPr/>
        </p:nvPicPr>
        <p:blipFill>
          <a:blip r:embed="rId6"/>
          <a:stretch>
            <a:fillRect/>
          </a:stretch>
        </p:blipFill>
        <p:spPr>
          <a:xfrm>
            <a:off x="550614" y="5504102"/>
            <a:ext cx="771944" cy="620252"/>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6600" t="1751" r="438" b="19057"/>
          <a:stretch/>
        </p:blipFill>
        <p:spPr>
          <a:xfrm>
            <a:off x="3759201" y="103338"/>
            <a:ext cx="4128654" cy="5254653"/>
          </a:xfrm>
          <a:prstGeom prst="rect">
            <a:avLst/>
          </a:prstGeom>
        </p:spPr>
      </p:pic>
      <p:sp>
        <p:nvSpPr>
          <p:cNvPr id="8" name="Rectangle 7"/>
          <p:cNvSpPr/>
          <p:nvPr/>
        </p:nvSpPr>
        <p:spPr>
          <a:xfrm>
            <a:off x="6567055" y="1337609"/>
            <a:ext cx="1228435" cy="1117599"/>
          </a:xfrm>
          <a:prstGeom prst="rect">
            <a:avLst/>
          </a:prstGeom>
          <a:solidFill>
            <a:schemeClr val="bg1"/>
          </a:solidFill>
          <a:ln w="57150">
            <a:solidFill>
              <a:srgbClr val="417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178AE"/>
                </a:solidFill>
                <a:latin typeface="Muli Black" panose="00000A00000000000000" pitchFamily="2" charset="0"/>
              </a:rPr>
              <a:t>Check In</a:t>
            </a:r>
          </a:p>
        </p:txBody>
      </p:sp>
    </p:spTree>
    <p:extLst>
      <p:ext uri="{BB962C8B-B14F-4D97-AF65-F5344CB8AC3E}">
        <p14:creationId xmlns:p14="http://schemas.microsoft.com/office/powerpoint/2010/main" val="3232135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5173669"/>
            <a:ext cx="10515600" cy="1325563"/>
          </a:xfrm>
        </p:spPr>
        <p:txBody>
          <a:bodyPr>
            <a:normAutofit/>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Next, you will enter the lineup for the registration desks.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When it is your turn, a volunteer will tell you what desk to go to.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They will ask you questions and scan your health card.</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666022" y="5118820"/>
            <a:ext cx="827362" cy="66478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510" y="1016542"/>
            <a:ext cx="2851779" cy="376988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38028" y="1016542"/>
            <a:ext cx="2822743" cy="3769887"/>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b="2130"/>
          <a:stretch/>
        </p:blipFill>
        <p:spPr>
          <a:xfrm>
            <a:off x="3279227" y="1016542"/>
            <a:ext cx="5602013" cy="3769887"/>
          </a:xfrm>
          <a:prstGeom prst="rect">
            <a:avLst/>
          </a:prstGeom>
        </p:spPr>
      </p:pic>
    </p:spTree>
    <p:extLst>
      <p:ext uri="{BB962C8B-B14F-4D97-AF65-F5344CB8AC3E}">
        <p14:creationId xmlns:p14="http://schemas.microsoft.com/office/powerpoint/2010/main" val="274093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5351367"/>
            <a:ext cx="10515600" cy="1325563"/>
          </a:xfrm>
        </p:spPr>
        <p:txBody>
          <a:bodyPr>
            <a:normAutofit fontScale="90000"/>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It is now time to get vaccinated!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A volunteer will direct you to one of the tables when it is your turn.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There are 10 tables in total. </a:t>
            </a:r>
            <a:r>
              <a:rPr lang="en-US" sz="2000" dirty="0">
                <a:latin typeface="Muli Black" panose="00000A00000000000000" pitchFamily="2" charset="0"/>
                <a:ea typeface="Open Sans" panose="020B0606030504020204" pitchFamily="34" charset="0"/>
                <a:cs typeface="Open Sans" panose="020B0606030504020204" pitchFamily="34" charset="0"/>
              </a:rPr>
              <a:t>Y</a:t>
            </a:r>
            <a:r>
              <a:rPr lang="en-US" sz="2000" dirty="0" smtClean="0">
                <a:latin typeface="Muli Black" panose="00000A00000000000000" pitchFamily="2" charset="0"/>
                <a:ea typeface="Open Sans" panose="020B0606030504020204" pitchFamily="34" charset="0"/>
                <a:cs typeface="Open Sans" panose="020B0606030504020204" pitchFamily="34" charset="0"/>
              </a:rPr>
              <a:t>ou will have to walk across the large room.</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15150" y="5366332"/>
            <a:ext cx="827362" cy="66478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42319" y="839607"/>
            <a:ext cx="3440386" cy="4146396"/>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028" y="839607"/>
            <a:ext cx="6905296" cy="4146396"/>
          </a:xfrm>
          <a:prstGeom prst="rect">
            <a:avLst/>
          </a:prstGeom>
        </p:spPr>
      </p:pic>
    </p:spTree>
    <p:extLst>
      <p:ext uri="{BB962C8B-B14F-4D97-AF65-F5344CB8AC3E}">
        <p14:creationId xmlns:p14="http://schemas.microsoft.com/office/powerpoint/2010/main" val="329989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1620" y="5416320"/>
            <a:ext cx="10515600" cy="1325563"/>
          </a:xfrm>
        </p:spPr>
        <p:txBody>
          <a:bodyPr>
            <a:normAutofit/>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A nurse or paramedic will welcome you and ask you to sit down. They may be wearing a black vest, or even a uniform. Many will wear masks and face shields.</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They will ask you questions about how you are feeling.</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611555" y="5416320"/>
            <a:ext cx="827362" cy="66478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84074" y="137224"/>
            <a:ext cx="3787865" cy="5082452"/>
          </a:xfrm>
          <a:prstGeom prst="rect">
            <a:avLst/>
          </a:prstGeom>
        </p:spPr>
      </p:pic>
    </p:spTree>
    <p:extLst>
      <p:ext uri="{BB962C8B-B14F-4D97-AF65-F5344CB8AC3E}">
        <p14:creationId xmlns:p14="http://schemas.microsoft.com/office/powerpoint/2010/main" val="344160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5037035"/>
            <a:ext cx="10515600" cy="1325563"/>
          </a:xfrm>
        </p:spPr>
        <p:txBody>
          <a:bodyPr>
            <a:normAutofit fontScale="90000"/>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It</a:t>
            </a:r>
            <a:r>
              <a:rPr lang="en-US" sz="2000" dirty="0">
                <a:latin typeface="Muli Black" panose="00000A00000000000000" pitchFamily="2" charset="0"/>
                <a:ea typeface="Open Sans" panose="020B0606030504020204" pitchFamily="34" charset="0"/>
                <a:cs typeface="Open Sans" panose="020B0606030504020204" pitchFamily="34" charset="0"/>
              </a:rPr>
              <a:t> </a:t>
            </a:r>
            <a:r>
              <a:rPr lang="en-US" sz="2000" dirty="0" smtClean="0">
                <a:latin typeface="Muli Black" panose="00000A00000000000000" pitchFamily="2" charset="0"/>
                <a:ea typeface="Open Sans" panose="020B0606030504020204" pitchFamily="34" charset="0"/>
                <a:cs typeface="Open Sans" panose="020B0606030504020204" pitchFamily="34" charset="0"/>
              </a:rPr>
              <a:t>is ok to feel scared or nervous. You can tell the nurse or paramedic and they can help you. You can distract yourself by reading a book, listening to music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or by closing your eyes and taking deep </a:t>
            </a:r>
            <a:r>
              <a:rPr lang="en-US" sz="2000" dirty="0">
                <a:latin typeface="Muli Black" panose="00000A00000000000000" pitchFamily="2" charset="0"/>
                <a:ea typeface="Open Sans" panose="020B0606030504020204" pitchFamily="34" charset="0"/>
                <a:cs typeface="Open Sans" panose="020B0606030504020204" pitchFamily="34" charset="0"/>
              </a:rPr>
              <a:t>breaths. </a:t>
            </a:r>
            <a:r>
              <a:rPr lang="en-US" sz="2000" dirty="0" smtClean="0">
                <a:latin typeface="Muli Black" panose="00000A00000000000000" pitchFamily="2" charset="0"/>
                <a:ea typeface="Open Sans" panose="020B0606030504020204" pitchFamily="34" charset="0"/>
                <a:cs typeface="Open Sans" panose="020B0606030504020204" pitchFamily="34" charset="0"/>
              </a:rPr>
              <a:t>It </a:t>
            </a:r>
            <a:r>
              <a:rPr lang="en-US" sz="2000" dirty="0">
                <a:latin typeface="Muli Black" panose="00000A00000000000000" pitchFamily="2" charset="0"/>
                <a:ea typeface="Open Sans" panose="020B0606030504020204" pitchFamily="34" charset="0"/>
                <a:cs typeface="Open Sans" panose="020B0606030504020204" pitchFamily="34" charset="0"/>
              </a:rPr>
              <a:t>may help to look away from the nurse when you are getting your shot</a:t>
            </a: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09863" y="5367427"/>
            <a:ext cx="827362" cy="664780"/>
          </a:xfrm>
          <a:prstGeom prst="rect">
            <a:avLst/>
          </a:prstGeom>
        </p:spPr>
      </p:pic>
      <p:pic>
        <p:nvPicPr>
          <p:cNvPr id="7" name="Picture 6"/>
          <p:cNvPicPr>
            <a:picLocks noChangeAspect="1"/>
          </p:cNvPicPr>
          <p:nvPr/>
        </p:nvPicPr>
        <p:blipFill>
          <a:blip r:embed="rId7"/>
          <a:stretch>
            <a:fillRect/>
          </a:stretch>
        </p:blipFill>
        <p:spPr>
          <a:xfrm>
            <a:off x="2021480" y="1205926"/>
            <a:ext cx="8092337" cy="3496304"/>
          </a:xfrm>
          <a:prstGeom prst="rect">
            <a:avLst/>
          </a:prstGeom>
        </p:spPr>
      </p:pic>
    </p:spTree>
    <p:extLst>
      <p:ext uri="{BB962C8B-B14F-4D97-AF65-F5344CB8AC3E}">
        <p14:creationId xmlns:p14="http://schemas.microsoft.com/office/powerpoint/2010/main" val="108788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19008" y="4792508"/>
            <a:ext cx="4996872" cy="1325563"/>
          </a:xfrm>
        </p:spPr>
        <p:txBody>
          <a:bodyPr>
            <a:normAutofit/>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A cold wet wipe will clean your</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arm before you get your needle.</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09863" y="5367427"/>
            <a:ext cx="827362" cy="66478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4118" y="1299367"/>
            <a:ext cx="4498345" cy="3747959"/>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29142" t="24015" r="11425" b="-642"/>
          <a:stretch/>
        </p:blipFill>
        <p:spPr>
          <a:xfrm>
            <a:off x="6936510" y="1299367"/>
            <a:ext cx="4360530" cy="3747959"/>
          </a:xfrm>
          <a:prstGeom prst="rect">
            <a:avLst/>
          </a:prstGeom>
        </p:spPr>
      </p:pic>
      <p:sp>
        <p:nvSpPr>
          <p:cNvPr id="11" name="Title 3"/>
          <p:cNvSpPr txBox="1">
            <a:spLocks/>
          </p:cNvSpPr>
          <p:nvPr/>
        </p:nvSpPr>
        <p:spPr>
          <a:xfrm>
            <a:off x="1473686" y="4770962"/>
            <a:ext cx="49968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The needle goes into your arm.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You will need to rollup your sleeve.</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4715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5673" y="4600619"/>
            <a:ext cx="6216072" cy="1325563"/>
          </a:xfrm>
        </p:spPr>
        <p:txBody>
          <a:bodyPr>
            <a:normAutofit/>
          </a:body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You did it! Great job. They will put on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a band aid and you can roll down</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your sleeve. You may get a sticker!</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10113817" y="107221"/>
            <a:ext cx="1923403" cy="526593"/>
          </a:xfrm>
          <a:prstGeom prst="rect">
            <a:avLst/>
          </a:prstGeom>
        </p:spPr>
      </p:pic>
      <p:pic>
        <p:nvPicPr>
          <p:cNvPr id="3" name="Picture 2"/>
          <p:cNvPicPr>
            <a:picLocks noChangeAspect="1"/>
          </p:cNvPicPr>
          <p:nvPr/>
        </p:nvPicPr>
        <p:blipFill>
          <a:blip r:embed="rId4"/>
          <a:stretch>
            <a:fillRect/>
          </a:stretch>
        </p:blipFill>
        <p:spPr>
          <a:xfrm>
            <a:off x="3475" y="5219676"/>
            <a:ext cx="711675" cy="711675"/>
          </a:xfrm>
          <a:prstGeom prst="rect">
            <a:avLst/>
          </a:prstGeom>
        </p:spPr>
      </p:pic>
      <p:pic>
        <p:nvPicPr>
          <p:cNvPr id="5" name="Picture 4"/>
          <p:cNvPicPr>
            <a:picLocks noChangeAspect="1"/>
          </p:cNvPicPr>
          <p:nvPr/>
        </p:nvPicPr>
        <p:blipFill>
          <a:blip r:embed="rId5"/>
          <a:stretch>
            <a:fillRect/>
          </a:stretch>
        </p:blipFill>
        <p:spPr>
          <a:xfrm>
            <a:off x="8762" y="5783600"/>
            <a:ext cx="1016474" cy="1012054"/>
          </a:xfrm>
          <a:prstGeom prst="rect">
            <a:avLst/>
          </a:prstGeom>
        </p:spPr>
      </p:pic>
      <p:pic>
        <p:nvPicPr>
          <p:cNvPr id="9" name="Picture 8"/>
          <p:cNvPicPr>
            <a:picLocks noChangeAspect="1"/>
          </p:cNvPicPr>
          <p:nvPr/>
        </p:nvPicPr>
        <p:blipFill>
          <a:blip r:embed="rId6"/>
          <a:stretch>
            <a:fillRect/>
          </a:stretch>
        </p:blipFill>
        <p:spPr>
          <a:xfrm>
            <a:off x="709863" y="5367427"/>
            <a:ext cx="827362" cy="664780"/>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11919"/>
          <a:stretch/>
        </p:blipFill>
        <p:spPr>
          <a:xfrm>
            <a:off x="1123544" y="1225483"/>
            <a:ext cx="4680844" cy="3458965"/>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21213" y="1148266"/>
            <a:ext cx="4729123" cy="3485753"/>
          </a:xfrm>
          <a:prstGeom prst="rect">
            <a:avLst/>
          </a:prstGeom>
        </p:spPr>
      </p:pic>
      <p:sp>
        <p:nvSpPr>
          <p:cNvPr id="10" name="Title 3"/>
          <p:cNvSpPr txBox="1">
            <a:spLocks/>
          </p:cNvSpPr>
          <p:nvPr/>
        </p:nvSpPr>
        <p:spPr>
          <a:xfrm>
            <a:off x="1537225" y="4706644"/>
            <a:ext cx="62160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latin typeface="Muli Black" panose="00000A00000000000000" pitchFamily="2" charset="0"/>
                <a:ea typeface="Open Sans" panose="020B0606030504020204" pitchFamily="34" charset="0"/>
                <a:cs typeface="Open Sans" panose="020B0606030504020204" pitchFamily="34" charset="0"/>
              </a:rPr>
              <a:t>You may feel a pinch getting the </a:t>
            </a:r>
            <a:br>
              <a:rPr lang="en-US" sz="2000" dirty="0" smtClean="0">
                <a:latin typeface="Muli Black" panose="00000A00000000000000" pitchFamily="2" charset="0"/>
                <a:ea typeface="Open Sans" panose="020B0606030504020204" pitchFamily="34" charset="0"/>
                <a:cs typeface="Open Sans" panose="020B0606030504020204" pitchFamily="34" charset="0"/>
              </a:rPr>
            </a:br>
            <a:r>
              <a:rPr lang="en-US" sz="2000" dirty="0" smtClean="0">
                <a:latin typeface="Muli Black" panose="00000A00000000000000" pitchFamily="2" charset="0"/>
                <a:ea typeface="Open Sans" panose="020B0606030504020204" pitchFamily="34" charset="0"/>
                <a:cs typeface="Open Sans" panose="020B0606030504020204" pitchFamily="34" charset="0"/>
              </a:rPr>
              <a:t>needle. It will only last a few</a:t>
            </a:r>
          </a:p>
          <a:p>
            <a:r>
              <a:rPr lang="en-US" sz="2000" dirty="0" smtClean="0">
                <a:latin typeface="Muli Black" panose="00000A00000000000000" pitchFamily="2" charset="0"/>
                <a:ea typeface="Open Sans" panose="020B0606030504020204" pitchFamily="34" charset="0"/>
                <a:cs typeface="Open Sans" panose="020B0606030504020204" pitchFamily="34" charset="0"/>
              </a:rPr>
              <a:t>seconds. Remember to sit still.</a:t>
            </a:r>
            <a:endParaRPr lang="en-US" sz="2000" dirty="0">
              <a:latin typeface="Muli Black" panose="00000A00000000000000"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9010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7162</TotalTime>
  <Words>642</Words>
  <Application>Microsoft Office PowerPoint</Application>
  <PresentationFormat>Widescreen</PresentationFormat>
  <Paragraphs>38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Muli Black</vt:lpstr>
      <vt:lpstr>Open Sans</vt:lpstr>
      <vt:lpstr>Open Sans Semibold</vt:lpstr>
      <vt:lpstr>Office Theme</vt:lpstr>
      <vt:lpstr>Social Story</vt:lpstr>
      <vt:lpstr>Welcome to the Bradley Centre.  This is the main door. Get in line and enter when it is  your turn.</vt:lpstr>
      <vt:lpstr>You will stand in line to be greeted by a volunteer in a blue vest.  They will send you to the check in desk where a worker will ask you some questions. This area could be busy and loud at times. It’s exciting so many people are here to get vaccinated.</vt:lpstr>
      <vt:lpstr>Next, you will enter the lineup for the registration desks.  When it is your turn, a volunteer will tell you what desk to go to.  They will ask you questions and scan your health card.</vt:lpstr>
      <vt:lpstr>It is now time to get vaccinated!  A volunteer will direct you to one of the tables when it is your turn.  There are 10 tables in total. You will have to walk across the large room.</vt:lpstr>
      <vt:lpstr>A nurse or paramedic will welcome you and ask you to sit down. They may be wearing a black vest, or even a uniform. Many will wear masks and face shields. They will ask you questions about how you are feeling.</vt:lpstr>
      <vt:lpstr>It is ok to feel scared or nervous. You can tell the nurse or paramedic and they can help you. You can distract yourself by reading a book, listening to music  or by closing your eyes and taking deep breaths. It may help to look away from the nurse when you are getting your shot</vt:lpstr>
      <vt:lpstr>A cold wet wipe will clean your arm before you get your needle.</vt:lpstr>
      <vt:lpstr>You did it! Great job. They will put on  a band aid and you can roll down your sleeve. You may get a sticker!</vt:lpstr>
      <vt:lpstr>After your needle you will have to wait in the orange chairs for  15 minutes. Someone will come and ask you how you are doing.  Waiting can be hard for everyone. You can listen to your music (with headphones), read your book, or talk to the person you came with to pass the time. </vt:lpstr>
      <vt:lpstr>Time to go! After 15 minutes go to the check out desk  and get a print out. They will tell you when it’s time to come back for a second needle in 16 weeks. You might have to line up again.</vt:lpstr>
      <vt:lpstr>You are all done! Follow the red exit sign to leave the building.  Great job today! You will be asked to sanitize your hands when leaving.</vt:lpstr>
      <vt:lpstr>How to use this social story: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Story</dc:title>
  <dc:creator>dyjo</dc:creator>
  <cp:lastModifiedBy>Katherine Stinson</cp:lastModifiedBy>
  <cp:revision>25</cp:revision>
  <dcterms:created xsi:type="dcterms:W3CDTF">2018-02-28T16:55:55Z</dcterms:created>
  <dcterms:modified xsi:type="dcterms:W3CDTF">2021-06-16T17:56:50Z</dcterms:modified>
</cp:coreProperties>
</file>